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1265" r:id="rId3"/>
    <p:sldId id="1266" r:id="rId4"/>
    <p:sldId id="320" r:id="rId5"/>
    <p:sldId id="321" r:id="rId6"/>
    <p:sldId id="1267" r:id="rId7"/>
    <p:sldId id="1268" r:id="rId8"/>
    <p:sldId id="1269" r:id="rId9"/>
    <p:sldId id="1270" r:id="rId10"/>
    <p:sldId id="1271" r:id="rId11"/>
    <p:sldId id="1272" r:id="rId12"/>
    <p:sldId id="1273" r:id="rId13"/>
    <p:sldId id="1274" r:id="rId14"/>
    <p:sldId id="1275" r:id="rId15"/>
    <p:sldId id="1276" r:id="rId16"/>
    <p:sldId id="1277" r:id="rId17"/>
    <p:sldId id="1278" r:id="rId18"/>
    <p:sldId id="1279" r:id="rId19"/>
    <p:sldId id="272" r:id="rId20"/>
    <p:sldId id="1280" r:id="rId21"/>
    <p:sldId id="1281" r:id="rId22"/>
    <p:sldId id="1282" r:id="rId23"/>
    <p:sldId id="1283" r:id="rId24"/>
    <p:sldId id="1284" r:id="rId25"/>
    <p:sldId id="277" r:id="rId26"/>
    <p:sldId id="1285" r:id="rId27"/>
    <p:sldId id="1286" r:id="rId28"/>
    <p:sldId id="1287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284" r:id="rId49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60"/>
    <p:restoredTop sz="94565"/>
  </p:normalViewPr>
  <p:slideViewPr>
    <p:cSldViewPr>
      <p:cViewPr varScale="1">
        <p:scale>
          <a:sx n="208" d="100"/>
          <a:sy n="208" d="100"/>
        </p:scale>
        <p:origin x="146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7T10:58:58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3211 2460 11221,'-16'-20'0,"6"2"0,6 11 0,4 3 0,0-3 0,7 6 0,11-9 0,0 8 0,-2-3 0,0 0 0,1 4 0,1-2 0,7-4 0,-1-1 0,4-4 0,-13 6 0,-2 1 0,0 1 0,1-3 0,-9 6 0,-9 1 0,-1 4 0,-23 7 0,13-2 0,-5 0 0,-2-1 0,0-2 0,1 3 0,0-1 0,-5-3 0,8 0 0,0 1 0,-2 2 0,-5-1 0,15 1 0,-3-1 0,26 1 0,-7-4 0,14-2 0,2-1 0,5-1-244,-7-2 0,1-2 0,-6 0 0,-1-1 0,-1-2 0,1-1 0</inkml:trace>
  <inkml:trace contextRef="#ctx0" brushRef="#br0" timeOffset="1718">3363 1885 11221,'-9'-4'0,"-7"-3"0,10 3 0,-12-4 0,10 0 0,-7 1 0,7-1 0,-6 1 0,5 2 0,-5-1 0,6 2 0,-10-1 0,9 2-3277,-16 3 3162,15 3 115,-11 2-128,6 6 128,3-3 0,-6 3 0,6 3 0,-6-1 0,2 5 0,1-6 0,4-1 0,-3 3 0,4-5 0,-4 6 0,3-1 0,3-1 0,-3 2 0,0 2 0,-1-4 0,4 6 0,-6 3 1940,9-6-1940,-6 6-172,3 0 172,4-5 0,-2 5 0,1-4 0,1-2 0,-2 13 0,5-15 0,-1 3 0,0 1 0,2-4 0,0 2 0,0 0 0,0 1 0,4 11 0,1-11 0,1 0 0,3 9 0,1-4 0,1-2 0,-2-2 0,5 0 0,0-1 0,-3-3 0,5 1 0,2-2 0,0-4 0,-1-2 0,-2 0 0,0-1 0,10 1 0,-1-1 0,-6-2 0,5-1 0,-1-1 0,-2 1 0,6-5 0,0-3 0,-6 0 0,6-5 0,0-1 994,-3 1-994,2-7 0,-1 0 0,-1 1 0,-1-4 0,-2-2 0,-2 4 0,0-2 0,-1 1 0,-3 2 0,-1 4 0,-1 0 0,3-8 0,-2 0 0,-1 2 0,0-1 0,1-6 0,-1-2 0,-2-1 0,-3 14 0,-2-1 0,-1-5 0,0-3 0,-1 2 0,-1 6 0,0 0 0,0-5 0,-1-2 0,0 4 0,-5-5 0,1-2 0,-1 0 0,-5 7 0,-1-4 0,-1 1 0,-2 3 0,-2-2 0,1 0 0,1 2 0,-3-2 0,0 0 0,6 3 0,-7 0 0,-1 1 0,4 3 0,-5 4 0,-1 2 0,-2 4 0,2 2 0,1 1 0,-2 4 188,3 1 1,1 3-189,2 7 0,2 2 0,-1-5 0,0 0 0,1 5 0,1 0 0</inkml:trace>
  <inkml:trace contextRef="#ctx0" brushRef="#br0" timeOffset="3615">3567 2316 11221,'0'-12'0,"0"5"0,0 0 0,3 3 0,2-4 0,-1 1 0,13-11 0,3-2 0,-8 8 0,0 0-396,3 1 0,-1 1 396,2-6 0,0 2 0,0 0 0,6-5-527,-6 5 0,0 0 527,1 1 0,-1 0 0,-3 4 0,0 1 0,3-5 0,0 1-2781,7-4 2781,-5 7 0,0 0-165,-3 1 0,0 0 165,10-3 0,3 0 0,-2 1 0,2 1-57,-1-1 1,2 0-1,1 0 57,-5 2 0,1-1 0,1 1 0,2-1-159,-2 0 0,1 1 0,2-1 0,-1 1 0,-1 0 159,0 0 0,-1 1 0,0 0 0,-1 0 0,0 0 0,2-1 0,0 1 0,-2-1 0,0 2 0,0 0 0,-2 2 0,1-1 0,0-1 0,1 0 0,1 0-87,-2 2 1,2 1 0,1 1 0,0-1 86,-2 0 0,2 1 0,0-1 0,0 1 0,-1 0 0,0 1 0,1 0 0,-1 0 0,-1 1 0,-1 0 0,5-1 0,-1 1 0,-1 1 0,1 3 0,-1 1 0,-3 0 0,-5-2 0,-1 0 0,7 4 0,-1 0 0,-6-1 0,-2-1 0,12 3 0,-15-4 0,2 0 0,2 1 0,-1 0 475,2 0-475,-2 0 0,5 2 0,-3-1 0,0-2 0,-1 1 740,6 2 1,0 0-741,-1-1 0,-4-1 0,-4 0 2937,13 5-2937,-16-6 1374,-3 1-1374,1-2 0,-9-3 0,2 0 0,-3-3 0,0-2 0,0-6 0,0 3 0,-3-10 0,2 9 0,-9-12 0,8 15 0,-15-10 0,11 11 0,-8-6 0,6 6 0,1 2 0,-1 0 0,4 2 0,1-2 0,3-1 0,6 3 0,-1-2 0,10 3 0,3 7 0,-4-2 0,3 6 0,-6 0 0,1 0 0,10 4 0,-2 7 0,-1-12 0,-4 14 0,-11-18 0,-1 18 0,-13-7 0,4 2 0,-7-6 0,-2-1 0,1-2 0,-7 5 0,0 1 0,2-2 0,3-3 0,0 0 0,1 0 0</inkml:trace>
  <inkml:trace contextRef="#ctx0" brushRef="#br0" timeOffset="6265">6760 2096 11221,'8'-15'0,"3"0"0,-1 1 0,10-5 0,-4 2 0,0 3 0,0 0 0,-2 4 0,6-4 0,2 0 0,-3 4-1639,7-2 1,0 0 1523,-3 3 115,5-2 0,1 1-122,-2 0 122,-8 3 0,2 0 0,-2 0 0,9 2 0,-7-1 0,3 0 0,1 1 0,-1 2 0,1 2 0,-1 0-251,-4-2 0,0 0 0,1 1 251,5 0 0,3 1 0,-4 1 0,-5-1 0,-1 2 0,1 0 0,1 1 0,1 1-660,1 2 1,1 0 0,-2 0 659,5 2 0,-1 0 0,-2 2 0,1 1 0,-4-1 1978,3 1-1978,-6-2 0,3 2 0,-1 0 0,4 3 0,-1 1-78,-2-2 0,0 1 78,0-1 0,1 0 0,-3-1 734,1 2-734,6 1 0,0 0 3244,-6 0-3244,2 0 0,1 0 0,-4 0 0,0-1 0,0-2 0,-4-5 0,-1 4 0,-1 0 0,-7-7 0,11 13 0,-15-14 445,8 5-445,-6-7 0,0 0 0,3 0 0,-6-10 0,2 7 0,-6-20 0,-2 16 0,-2-21 0,3 18 0,0-14 0,4 15 0,-3-9 0,2 9 0,-5-1 0,5 2 0,-3 1 0,1-1 0,2 4 0,-2-3 0,3 6 0,10-2 0,-8 3 0,22 0 0,-14 3 0,6 2 0,0 1 0,2 3-1639,0 3 1,-1 1 1523,-3 0-336,1 3 1,-2 0 450,-4-2-985,-1 4 0,-1-1 985,-3-3-385,-5 4 0,-2-1 385,-2-2 0,-6 1 0,-2-1 0,-1-5-141,-5 2 1,-1 0 140,2-2 724,1-2 1,1 1-725,0 3 0,1 3 0,4-3 0,4-1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ED5B0-2BEB-5145-88FF-985D15A2FABC}" type="datetimeFigureOut">
              <a:rPr lang="en-US" smtClean="0"/>
              <a:t>1/21/24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403A2-913F-7B43-B381-1CA66F4DC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44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403A2-913F-7B43-B381-1CA66F4DC6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37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39215"/>
            <a:ext cx="557530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13283" y="2389384"/>
            <a:ext cx="3872865" cy="481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 dirty="0"/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BF9BCA06-893F-9043-4862-FD618A517F85}"/>
              </a:ext>
            </a:extLst>
          </p:cNvPr>
          <p:cNvGrpSpPr/>
          <p:nvPr userDrawn="1"/>
        </p:nvGrpSpPr>
        <p:grpSpPr>
          <a:xfrm>
            <a:off x="1905" y="3369310"/>
            <a:ext cx="4608195" cy="91440"/>
            <a:chOff x="0" y="3364623"/>
            <a:chExt cx="4608195" cy="91440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D1FAEFA9-6C3B-2AEB-6322-3F6DB34C0E77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75A051C3-A1DF-406D-66D1-992843DF11DA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DF662805-30D7-BCB0-810B-749DAD5DAB92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C00D8897-7C8F-5DC2-40EE-80542BF6ED04}"/>
              </a:ext>
            </a:extLst>
          </p:cNvPr>
          <p:cNvSpPr txBox="1">
            <a:spLocks/>
          </p:cNvSpPr>
          <p:nvPr userDrawn="1"/>
        </p:nvSpPr>
        <p:spPr>
          <a:xfrm>
            <a:off x="508533" y="3371726"/>
            <a:ext cx="523240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rgbClr val="5E3032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lang="en-GB" spc="10" dirty="0"/>
              <a:t>KAUST</a:t>
            </a:r>
            <a:r>
              <a:rPr lang="en-GB" spc="190" dirty="0"/>
              <a:t> </a:t>
            </a:r>
            <a:r>
              <a:rPr lang="en-GB" spc="-10" dirty="0"/>
              <a:t>Academy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3A1DF1D8-6BC2-2E12-ADD2-8F1235EC2ABE}"/>
              </a:ext>
            </a:extLst>
          </p:cNvPr>
          <p:cNvSpPr txBox="1"/>
          <p:nvPr userDrawn="1"/>
        </p:nvSpPr>
        <p:spPr>
          <a:xfrm>
            <a:off x="2058263" y="3371726"/>
            <a:ext cx="49593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</a:t>
            </a:r>
            <a:r>
              <a:rPr lang="en-GB"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en-GB" sz="500" spc="4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500" spc="-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Vision</a:t>
            </a:r>
            <a:endParaRPr sz="5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AE2FBD54-33DD-A7E9-9627-E84FD37B2BCC}"/>
              </a:ext>
            </a:extLst>
          </p:cNvPr>
          <p:cNvSpPr txBox="1">
            <a:spLocks/>
          </p:cNvSpPr>
          <p:nvPr userDrawn="1"/>
        </p:nvSpPr>
        <p:spPr>
          <a:xfrm>
            <a:off x="3621379" y="3371726"/>
            <a:ext cx="5759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lang="en-GB" dirty="0"/>
              <a:t>January 07, 2024</a:t>
            </a:r>
            <a:endParaRPr lang="en-GB" spc="-20" dirty="0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B12A31C4-D426-23CD-CEBF-1B6D5CBB8733}"/>
              </a:ext>
            </a:extLst>
          </p:cNvPr>
          <p:cNvSpPr txBox="1">
            <a:spLocks/>
          </p:cNvSpPr>
          <p:nvPr userDrawn="1"/>
        </p:nvSpPr>
        <p:spPr>
          <a:xfrm>
            <a:off x="4302741" y="3371727"/>
            <a:ext cx="305453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580"/>
              </a:lnSpc>
            </a:pPr>
            <a:fld id="{81D60167-4931-47E6-BA6A-407CBD079E47}" type="slidenum">
              <a:rPr lang="en-GB" smtClean="0"/>
              <a:pPr marL="38100">
                <a:lnSpc>
                  <a:spcPts val="580"/>
                </a:lnSpc>
              </a:pPr>
              <a:t>‹#›</a:t>
            </a:fld>
            <a:r>
              <a:rPr lang="en-GB" spc="5" dirty="0"/>
              <a:t> </a:t>
            </a:r>
            <a:r>
              <a:rPr lang="en-GB" spc="75" dirty="0"/>
              <a:t>/</a:t>
            </a:r>
            <a:r>
              <a:rPr lang="en-GB" spc="10" dirty="0"/>
              <a:t> </a:t>
            </a:r>
            <a:r>
              <a:rPr lang="en-GB" spc="-25" dirty="0"/>
              <a:t>47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1FBF2D8B-5DD5-993E-47AB-49F850C4B2FD}"/>
              </a:ext>
            </a:extLst>
          </p:cNvPr>
          <p:cNvGrpSpPr/>
          <p:nvPr userDrawn="1"/>
        </p:nvGrpSpPr>
        <p:grpSpPr>
          <a:xfrm>
            <a:off x="1905" y="3369310"/>
            <a:ext cx="4608195" cy="91440"/>
            <a:chOff x="0" y="3364623"/>
            <a:chExt cx="4608195" cy="91440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26B622F6-ED4A-F0BD-4B9D-E4FB3D601284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0AA2C4B7-E247-531B-0475-58D0A4E618CA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6E5EB438-A9FD-8746-6333-B75AB8273690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1158B5CB-6648-9CB4-0BB9-E211F18A058C}"/>
              </a:ext>
            </a:extLst>
          </p:cNvPr>
          <p:cNvSpPr txBox="1">
            <a:spLocks/>
          </p:cNvSpPr>
          <p:nvPr userDrawn="1"/>
        </p:nvSpPr>
        <p:spPr>
          <a:xfrm>
            <a:off x="508533" y="3371726"/>
            <a:ext cx="523240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rgbClr val="5E3032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lang="en-GB" spc="10" dirty="0"/>
              <a:t>KAUST</a:t>
            </a:r>
            <a:r>
              <a:rPr lang="en-GB" spc="190" dirty="0"/>
              <a:t> </a:t>
            </a:r>
            <a:r>
              <a:rPr lang="en-GB" spc="-10" dirty="0"/>
              <a:t>Academy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EEABCFA5-DA07-DFB1-184A-FC60E477A267}"/>
              </a:ext>
            </a:extLst>
          </p:cNvPr>
          <p:cNvSpPr txBox="1"/>
          <p:nvPr userDrawn="1"/>
        </p:nvSpPr>
        <p:spPr>
          <a:xfrm>
            <a:off x="2058263" y="3371726"/>
            <a:ext cx="49593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</a:t>
            </a:r>
            <a:r>
              <a:rPr lang="en-GB"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en-GB" sz="500" spc="4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500" spc="-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Vision</a:t>
            </a:r>
            <a:endParaRPr sz="5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A5F1E332-69B7-B4A3-7293-BEB284529DB0}"/>
              </a:ext>
            </a:extLst>
          </p:cNvPr>
          <p:cNvSpPr txBox="1">
            <a:spLocks/>
          </p:cNvSpPr>
          <p:nvPr userDrawn="1"/>
        </p:nvSpPr>
        <p:spPr>
          <a:xfrm>
            <a:off x="3621379" y="3371726"/>
            <a:ext cx="5759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lang="en-GB" dirty="0"/>
              <a:t>January 07, 2024</a:t>
            </a:r>
            <a:endParaRPr lang="en-GB" spc="-20" dirty="0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B93AA562-5C85-7ED4-5E42-7B408E1D86F6}"/>
              </a:ext>
            </a:extLst>
          </p:cNvPr>
          <p:cNvSpPr txBox="1">
            <a:spLocks/>
          </p:cNvSpPr>
          <p:nvPr userDrawn="1"/>
        </p:nvSpPr>
        <p:spPr>
          <a:xfrm>
            <a:off x="4302741" y="3371727"/>
            <a:ext cx="305453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580"/>
              </a:lnSpc>
            </a:pPr>
            <a:fld id="{81D60167-4931-47E6-BA6A-407CBD079E47}" type="slidenum">
              <a:rPr lang="en-GB" smtClean="0"/>
              <a:pPr marL="38100">
                <a:lnSpc>
                  <a:spcPts val="580"/>
                </a:lnSpc>
              </a:pPr>
              <a:t>‹#›</a:t>
            </a:fld>
            <a:r>
              <a:rPr lang="en-GB" spc="5" dirty="0"/>
              <a:t> </a:t>
            </a:r>
            <a:r>
              <a:rPr lang="en-GB" spc="75" dirty="0"/>
              <a:t>/</a:t>
            </a:r>
            <a:r>
              <a:rPr lang="en-GB" spc="10" dirty="0"/>
              <a:t> </a:t>
            </a:r>
            <a:r>
              <a:rPr lang="en-GB" spc="-25" dirty="0"/>
              <a:t>47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grpSp>
        <p:nvGrpSpPr>
          <p:cNvPr id="8" name="object 5">
            <a:extLst>
              <a:ext uri="{FF2B5EF4-FFF2-40B4-BE49-F238E27FC236}">
                <a16:creationId xmlns:a16="http://schemas.microsoft.com/office/drawing/2014/main" id="{AB1BEB7B-97A5-E8EB-2E74-32B668DE68C7}"/>
              </a:ext>
            </a:extLst>
          </p:cNvPr>
          <p:cNvGrpSpPr/>
          <p:nvPr userDrawn="1"/>
        </p:nvGrpSpPr>
        <p:grpSpPr>
          <a:xfrm>
            <a:off x="1905" y="3369310"/>
            <a:ext cx="4608195" cy="91440"/>
            <a:chOff x="0" y="3364623"/>
            <a:chExt cx="4608195" cy="9144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E9E190AC-7A94-0A0D-1435-57920A33189A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95B42EC9-2428-3818-D34E-B55FF694159D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A89E4CE0-5004-1FCF-72FC-FA0D104562A7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35D35ED4-64BB-B6F3-9854-AD7D615CF93F}"/>
              </a:ext>
            </a:extLst>
          </p:cNvPr>
          <p:cNvSpPr txBox="1">
            <a:spLocks/>
          </p:cNvSpPr>
          <p:nvPr userDrawn="1"/>
        </p:nvSpPr>
        <p:spPr>
          <a:xfrm>
            <a:off x="508533" y="3371726"/>
            <a:ext cx="523240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rgbClr val="5E3032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lang="en-GB" spc="10" dirty="0"/>
              <a:t>KAUST</a:t>
            </a:r>
            <a:r>
              <a:rPr lang="en-GB" spc="190" dirty="0"/>
              <a:t> </a:t>
            </a:r>
            <a:r>
              <a:rPr lang="en-GB" spc="-10" dirty="0"/>
              <a:t>Academy</a:t>
            </a: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04DFC8C0-E60A-683F-01BD-893D46B31432}"/>
              </a:ext>
            </a:extLst>
          </p:cNvPr>
          <p:cNvSpPr txBox="1"/>
          <p:nvPr userDrawn="1"/>
        </p:nvSpPr>
        <p:spPr>
          <a:xfrm>
            <a:off x="2058263" y="3371726"/>
            <a:ext cx="49593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</a:t>
            </a:r>
            <a:r>
              <a:rPr lang="en-GB"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en-GB" sz="500" spc="4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500" spc="-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Vision</a:t>
            </a:r>
            <a:endParaRPr sz="5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53467F9B-ADF6-D052-20DF-0BAE83324309}"/>
              </a:ext>
            </a:extLst>
          </p:cNvPr>
          <p:cNvSpPr txBox="1">
            <a:spLocks/>
          </p:cNvSpPr>
          <p:nvPr userDrawn="1"/>
        </p:nvSpPr>
        <p:spPr>
          <a:xfrm>
            <a:off x="3621379" y="3371726"/>
            <a:ext cx="5759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lang="en-GB" dirty="0"/>
              <a:t>January 07, 2024</a:t>
            </a:r>
            <a:endParaRPr lang="en-GB" spc="-20" dirty="0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0796C28E-8EDD-5A5D-0607-9339C69837D9}"/>
              </a:ext>
            </a:extLst>
          </p:cNvPr>
          <p:cNvSpPr txBox="1">
            <a:spLocks/>
          </p:cNvSpPr>
          <p:nvPr userDrawn="1"/>
        </p:nvSpPr>
        <p:spPr>
          <a:xfrm>
            <a:off x="4302741" y="3371727"/>
            <a:ext cx="305453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580"/>
              </a:lnSpc>
            </a:pPr>
            <a:fld id="{81D60167-4931-47E6-BA6A-407CBD079E47}" type="slidenum">
              <a:rPr lang="en-GB" smtClean="0"/>
              <a:pPr marL="38100">
                <a:lnSpc>
                  <a:spcPts val="580"/>
                </a:lnSpc>
              </a:pPr>
              <a:t>‹#›</a:t>
            </a:fld>
            <a:r>
              <a:rPr lang="en-GB" spc="5" dirty="0"/>
              <a:t> </a:t>
            </a:r>
            <a:r>
              <a:rPr lang="en-GB" spc="75" dirty="0"/>
              <a:t>/</a:t>
            </a:r>
            <a:r>
              <a:rPr lang="en-GB" spc="10" dirty="0"/>
              <a:t> </a:t>
            </a:r>
            <a:r>
              <a:rPr lang="en-GB" spc="-25" dirty="0"/>
              <a:t>47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grpSp>
        <p:nvGrpSpPr>
          <p:cNvPr id="10" name="object 5">
            <a:extLst>
              <a:ext uri="{FF2B5EF4-FFF2-40B4-BE49-F238E27FC236}">
                <a16:creationId xmlns:a16="http://schemas.microsoft.com/office/drawing/2014/main" id="{24F00D1A-DD5E-FD43-5EE4-AB6B4DD925BE}"/>
              </a:ext>
            </a:extLst>
          </p:cNvPr>
          <p:cNvGrpSpPr/>
          <p:nvPr userDrawn="1"/>
        </p:nvGrpSpPr>
        <p:grpSpPr>
          <a:xfrm>
            <a:off x="1905" y="3369310"/>
            <a:ext cx="4608195" cy="91440"/>
            <a:chOff x="0" y="3364623"/>
            <a:chExt cx="4608195" cy="91440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14408112-4666-5C2A-16E2-1B89C1E7961D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BCFEE1EF-9F83-FE32-334B-20ACDBE85B5F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7D595358-0752-4585-E3C9-AFD5DF0E87B7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9">
            <a:extLst>
              <a:ext uri="{FF2B5EF4-FFF2-40B4-BE49-F238E27FC236}">
                <a16:creationId xmlns:a16="http://schemas.microsoft.com/office/drawing/2014/main" id="{3434300E-0320-8D04-E5C4-FBAFEC7497EF}"/>
              </a:ext>
            </a:extLst>
          </p:cNvPr>
          <p:cNvSpPr txBox="1">
            <a:spLocks/>
          </p:cNvSpPr>
          <p:nvPr userDrawn="1"/>
        </p:nvSpPr>
        <p:spPr>
          <a:xfrm>
            <a:off x="508533" y="3371726"/>
            <a:ext cx="523240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rgbClr val="5E3032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lang="en-GB" spc="10" dirty="0"/>
              <a:t>KAUST</a:t>
            </a:r>
            <a:r>
              <a:rPr lang="en-GB" spc="190" dirty="0"/>
              <a:t> </a:t>
            </a:r>
            <a:r>
              <a:rPr lang="en-GB" spc="-10" dirty="0"/>
              <a:t>Academy</a:t>
            </a: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2EE8654D-1B8B-954B-16B0-08F4E033AA82}"/>
              </a:ext>
            </a:extLst>
          </p:cNvPr>
          <p:cNvSpPr txBox="1"/>
          <p:nvPr userDrawn="1"/>
        </p:nvSpPr>
        <p:spPr>
          <a:xfrm>
            <a:off x="2058263" y="3371726"/>
            <a:ext cx="49593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</a:t>
            </a:r>
            <a:r>
              <a:rPr lang="en-GB"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en-GB" sz="500" spc="4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500" spc="-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Vision</a:t>
            </a:r>
            <a:endParaRPr sz="5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BAD5645D-3E03-6B6F-6FDE-FE28B61FA588}"/>
              </a:ext>
            </a:extLst>
          </p:cNvPr>
          <p:cNvSpPr txBox="1">
            <a:spLocks/>
          </p:cNvSpPr>
          <p:nvPr userDrawn="1"/>
        </p:nvSpPr>
        <p:spPr>
          <a:xfrm>
            <a:off x="3621379" y="3371726"/>
            <a:ext cx="5759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lang="en-GB" dirty="0"/>
              <a:t>January 07, 2024</a:t>
            </a:r>
            <a:endParaRPr lang="en-GB" spc="-20" dirty="0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2CD77CDD-5F99-3034-D932-281432F7D020}"/>
              </a:ext>
            </a:extLst>
          </p:cNvPr>
          <p:cNvSpPr txBox="1">
            <a:spLocks/>
          </p:cNvSpPr>
          <p:nvPr userDrawn="1"/>
        </p:nvSpPr>
        <p:spPr>
          <a:xfrm>
            <a:off x="4302741" y="3371727"/>
            <a:ext cx="305453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580"/>
              </a:lnSpc>
            </a:pPr>
            <a:fld id="{81D60167-4931-47E6-BA6A-407CBD079E47}" type="slidenum">
              <a:rPr lang="en-GB" smtClean="0"/>
              <a:pPr marL="38100">
                <a:lnSpc>
                  <a:spcPts val="580"/>
                </a:lnSpc>
              </a:pPr>
              <a:t>‹#›</a:t>
            </a:fld>
            <a:r>
              <a:rPr lang="en-GB" spc="5" dirty="0"/>
              <a:t> </a:t>
            </a:r>
            <a:r>
              <a:rPr lang="en-GB" spc="75" dirty="0"/>
              <a:t>/</a:t>
            </a:r>
            <a:r>
              <a:rPr lang="en-GB" spc="10" dirty="0"/>
              <a:t> </a:t>
            </a:r>
            <a:r>
              <a:rPr lang="en-GB" spc="-25" dirty="0"/>
              <a:t>47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3619474" y="3367039"/>
            <a:ext cx="575945" cy="89535"/>
          </a:xfrm>
          <a:prstGeom prst="rect">
            <a:avLst/>
          </a:prstGeom>
        </p:spPr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dirty="0"/>
              <a:t>November</a:t>
            </a:r>
            <a:r>
              <a:rPr spc="-10" dirty="0"/>
              <a:t> </a:t>
            </a:r>
            <a:r>
              <a:rPr dirty="0"/>
              <a:t>19,</a:t>
            </a:r>
            <a:r>
              <a:rPr spc="-10" dirty="0"/>
              <a:t> </a:t>
            </a:r>
            <a:r>
              <a:rPr spc="-20" dirty="0"/>
              <a:t>2023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4300837" y="3367039"/>
            <a:ext cx="264160" cy="76944"/>
          </a:xfrm>
          <a:prstGeom prst="rect">
            <a:avLst/>
          </a:prstGeom>
        </p:spPr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580"/>
              </a:lnSpc>
            </a:pPr>
            <a:fld id="{81D60167-4931-47E6-BA6A-407CBD079E47}" type="slidenum">
              <a:rPr dirty="0"/>
              <a:t>‹#›</a:t>
            </a:fld>
            <a:r>
              <a:rPr spc="5" dirty="0"/>
              <a:t> </a:t>
            </a:r>
            <a:r>
              <a:rPr spc="75" dirty="0"/>
              <a:t>/</a:t>
            </a:r>
            <a:r>
              <a:rPr spc="10" dirty="0"/>
              <a:t> </a:t>
            </a:r>
            <a:r>
              <a:rPr spc="-25" dirty="0"/>
              <a:t>6</a:t>
            </a: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818129A6-F190-53FF-9218-898FEBFF92F5}"/>
              </a:ext>
            </a:extLst>
          </p:cNvPr>
          <p:cNvGrpSpPr/>
          <p:nvPr userDrawn="1"/>
        </p:nvGrpSpPr>
        <p:grpSpPr>
          <a:xfrm>
            <a:off x="1905" y="3369310"/>
            <a:ext cx="4608195" cy="91440"/>
            <a:chOff x="0" y="3364623"/>
            <a:chExt cx="4608195" cy="9144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2A2597B4-1329-7234-706C-1177FA61C4C9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FBB0E197-67A2-623C-DEC8-C9E91D809A3D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E841E794-4CCA-4D12-9DBB-FCF8DBC7B1F5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417345D4-3E88-2CD7-9FDE-B962BEB8475C}"/>
              </a:ext>
            </a:extLst>
          </p:cNvPr>
          <p:cNvSpPr txBox="1">
            <a:spLocks/>
          </p:cNvSpPr>
          <p:nvPr userDrawn="1"/>
        </p:nvSpPr>
        <p:spPr>
          <a:xfrm>
            <a:off x="508533" y="3371726"/>
            <a:ext cx="523240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rgbClr val="5E3032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lang="en-GB" spc="10" dirty="0"/>
              <a:t>KAUST</a:t>
            </a:r>
            <a:r>
              <a:rPr lang="en-GB" spc="190" dirty="0"/>
              <a:t> </a:t>
            </a:r>
            <a:r>
              <a:rPr lang="en-GB" spc="-10" dirty="0"/>
              <a:t>Academy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CFC58C2-EE78-2AEF-ACAE-52054D385770}"/>
              </a:ext>
            </a:extLst>
          </p:cNvPr>
          <p:cNvSpPr txBox="1"/>
          <p:nvPr userDrawn="1"/>
        </p:nvSpPr>
        <p:spPr>
          <a:xfrm>
            <a:off x="2058263" y="3371726"/>
            <a:ext cx="49593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</a:t>
            </a:r>
            <a:r>
              <a:rPr lang="en-GB"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en-GB" sz="500" spc="4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500" spc="-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Vision</a:t>
            </a:r>
            <a:endParaRPr sz="5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9F70C2F-CE16-4DD3-4DC1-FED2190D596B}"/>
              </a:ext>
            </a:extLst>
          </p:cNvPr>
          <p:cNvSpPr txBox="1">
            <a:spLocks/>
          </p:cNvSpPr>
          <p:nvPr userDrawn="1"/>
        </p:nvSpPr>
        <p:spPr>
          <a:xfrm>
            <a:off x="3621379" y="3371726"/>
            <a:ext cx="5759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lang="en-GB" dirty="0"/>
              <a:t>January 07, 2024</a:t>
            </a:r>
            <a:endParaRPr lang="en-GB" spc="-20"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DD8F9182-6DD3-0CD1-D394-4421BEA560BC}"/>
              </a:ext>
            </a:extLst>
          </p:cNvPr>
          <p:cNvSpPr txBox="1">
            <a:spLocks/>
          </p:cNvSpPr>
          <p:nvPr userDrawn="1"/>
        </p:nvSpPr>
        <p:spPr>
          <a:xfrm>
            <a:off x="4302741" y="3371727"/>
            <a:ext cx="305453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580"/>
              </a:lnSpc>
            </a:pPr>
            <a:fld id="{81D60167-4931-47E6-BA6A-407CBD079E47}" type="slidenum">
              <a:rPr lang="en-GB" smtClean="0"/>
              <a:pPr marL="38100">
                <a:lnSpc>
                  <a:spcPts val="580"/>
                </a:lnSpc>
              </a:pPr>
              <a:t>‹#›</a:t>
            </a:fld>
            <a:r>
              <a:rPr lang="en-GB" spc="5" dirty="0"/>
              <a:t> </a:t>
            </a:r>
            <a:r>
              <a:rPr lang="en-GB" spc="75" dirty="0"/>
              <a:t>/</a:t>
            </a:r>
            <a:r>
              <a:rPr lang="en-GB" spc="10" dirty="0"/>
              <a:t> </a:t>
            </a:r>
            <a:r>
              <a:rPr lang="en-GB" spc="-25" dirty="0"/>
              <a:t>47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69083" y="327985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989465" y="327588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167268" y="327588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323614" y="3269538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260445" y="327588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620326" y="328223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531425" y="327588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607626" y="326953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878593" y="3269538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802393" y="327588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878593" y="3307638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700"/>
                </a:moveTo>
                <a:lnTo>
                  <a:pt x="50800" y="127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4149573" y="326953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4451033" y="3300018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4423969" y="3273524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4329112" y="3269538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0" y="0"/>
            <a:ext cx="4608195" cy="378460"/>
          </a:xfrm>
          <a:custGeom>
            <a:avLst/>
            <a:gdLst/>
            <a:ahLst/>
            <a:cxnLst/>
            <a:rect l="l" t="t" r="r" b="b"/>
            <a:pathLst>
              <a:path w="4608195" h="378460">
                <a:moveTo>
                  <a:pt x="4608004" y="0"/>
                </a:moveTo>
                <a:lnTo>
                  <a:pt x="0" y="0"/>
                </a:lnTo>
                <a:lnTo>
                  <a:pt x="0" y="378409"/>
                </a:lnTo>
                <a:lnTo>
                  <a:pt x="4608004" y="378409"/>
                </a:lnTo>
                <a:lnTo>
                  <a:pt x="4608004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bg 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66438" y="12659"/>
            <a:ext cx="641565" cy="3657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-55717"/>
            <a:ext cx="3565525" cy="4718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283" y="575772"/>
            <a:ext cx="3688715" cy="10883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06628" y="3367039"/>
            <a:ext cx="523240" cy="89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0" i="0">
                <a:solidFill>
                  <a:srgbClr val="5E3032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90" dirty="0"/>
              <a:t> </a:t>
            </a:r>
            <a:r>
              <a:rPr spc="-10" dirty="0"/>
              <a:t>Academy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619474" y="3367039"/>
            <a:ext cx="575945" cy="89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dirty="0"/>
              <a:t>November</a:t>
            </a:r>
            <a:r>
              <a:rPr spc="-10" dirty="0"/>
              <a:t> </a:t>
            </a:r>
            <a:r>
              <a:rPr dirty="0"/>
              <a:t>19,</a:t>
            </a:r>
            <a:r>
              <a:rPr spc="-10" dirty="0"/>
              <a:t> </a:t>
            </a:r>
            <a:r>
              <a:rPr spc="-20" dirty="0"/>
              <a:t>2023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00837" y="3367039"/>
            <a:ext cx="264160" cy="89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580"/>
              </a:lnSpc>
            </a:pPr>
            <a:fld id="{81D60167-4931-47E6-BA6A-407CBD079E47}" type="slidenum">
              <a:rPr dirty="0"/>
              <a:t>‹#›</a:t>
            </a:fld>
            <a:r>
              <a:rPr spc="5" dirty="0"/>
              <a:t> </a:t>
            </a:r>
            <a:r>
              <a:rPr spc="75" dirty="0"/>
              <a:t>/</a:t>
            </a:r>
            <a:r>
              <a:rPr spc="10" dirty="0"/>
              <a:t> </a:t>
            </a:r>
            <a:r>
              <a:rPr spc="-25" dirty="0"/>
              <a:t>61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aeemullah.khan@kaust.edu.s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_CVPR_2019/papers/Danelljan_ATOM_Accurate_Tracking_by_Overlap_Maximization_CVPR_2019_paper.pdf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customXml" Target="../ink/ink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.eecs.umich.edu/~justincj/teaching/eecs498/WI2022/" TargetMode="External"/><Relationship Id="rId4" Type="http://schemas.openxmlformats.org/officeDocument/2006/relationships/hyperlink" Target="https://dl4cv.github.io/index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9083" y="327985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9465" y="327588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67268" y="327588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60445" y="3267007"/>
            <a:ext cx="203200" cy="55880"/>
            <a:chOff x="3260445" y="326700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23614" y="326953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0445" y="327588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31425" y="3265742"/>
            <a:ext cx="203200" cy="58419"/>
            <a:chOff x="3531425" y="326574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20326" y="328223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31425" y="327588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07626" y="326953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802393" y="3265742"/>
            <a:ext cx="203200" cy="58419"/>
            <a:chOff x="3802393" y="326574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3878593" y="326953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02393" y="327588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78593" y="330763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4149573" y="326953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0" y="3267007"/>
            <a:ext cx="4608195" cy="189230"/>
            <a:chOff x="0" y="3267007"/>
            <a:chExt cx="4608195" cy="189230"/>
          </a:xfrm>
        </p:grpSpPr>
        <p:sp>
          <p:nvSpPr>
            <p:cNvPr id="18" name="object 18"/>
            <p:cNvSpPr/>
            <p:nvPr/>
          </p:nvSpPr>
          <p:spPr>
            <a:xfrm>
              <a:off x="4451033" y="330001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23969" y="327352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29112" y="326953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59994" y="350685"/>
            <a:ext cx="3888104" cy="364490"/>
          </a:xfrm>
          <a:prstGeom prst="rect">
            <a:avLst/>
          </a:prstGeom>
          <a:solidFill>
            <a:srgbClr val="003366"/>
          </a:solidFill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pc="-30" dirty="0"/>
              <a:t>Computer</a:t>
            </a:r>
            <a:r>
              <a:rPr spc="-35" dirty="0"/>
              <a:t> </a:t>
            </a:r>
            <a:r>
              <a:rPr spc="-10" dirty="0"/>
              <a:t>Vision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578267" y="861601"/>
            <a:ext cx="1411198" cy="394339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9370">
              <a:spcBef>
                <a:spcPts val="335"/>
              </a:spcBef>
            </a:pPr>
            <a:r>
              <a:rPr lang="en-GB" sz="1400" spc="-45" dirty="0" err="1">
                <a:latin typeface="Tahoma"/>
                <a:cs typeface="Tahoma"/>
              </a:rPr>
              <a:t>Naeemullah</a:t>
            </a:r>
            <a:r>
              <a:rPr lang="en-GB" sz="1400" spc="-45" dirty="0">
                <a:latin typeface="Tahoma"/>
                <a:cs typeface="Tahoma"/>
              </a:rPr>
              <a:t> Khan</a:t>
            </a: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spc="-25" dirty="0">
                <a:solidFill>
                  <a:srgbClr val="FF40FF"/>
                </a:solidFill>
                <a:latin typeface="Tahoma"/>
                <a:cs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naeemullah.khan@kaust.edu.sa</a:t>
            </a:r>
            <a:endParaRPr lang="en-GB" sz="800" spc="-25" dirty="0">
              <a:solidFill>
                <a:srgbClr val="FF40FF"/>
              </a:solidFill>
              <a:latin typeface="Tahoma"/>
              <a:cs typeface="Tahom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78267" y="1425575"/>
            <a:ext cx="1451457" cy="424551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301139" y="2090209"/>
            <a:ext cx="208661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819"/>
              </a:lnSpc>
              <a:spcBef>
                <a:spcPts val="95"/>
              </a:spcBef>
            </a:pPr>
            <a:r>
              <a:rPr sz="700" spc="55" dirty="0">
                <a:latin typeface="Tahoma"/>
                <a:cs typeface="Tahoma"/>
              </a:rPr>
              <a:t>KAUST</a:t>
            </a:r>
            <a:r>
              <a:rPr sz="700" spc="40" dirty="0">
                <a:latin typeface="Tahoma"/>
                <a:cs typeface="Tahoma"/>
              </a:rPr>
              <a:t> </a:t>
            </a:r>
            <a:r>
              <a:rPr sz="700" spc="-10" dirty="0">
                <a:latin typeface="Tahoma"/>
                <a:cs typeface="Tahoma"/>
              </a:rPr>
              <a:t>Academy</a:t>
            </a:r>
            <a:endParaRPr sz="700" dirty="0">
              <a:latin typeface="Tahoma"/>
              <a:cs typeface="Tahoma"/>
            </a:endParaRPr>
          </a:p>
          <a:p>
            <a:pPr algn="ctr">
              <a:lnSpc>
                <a:spcPts val="819"/>
              </a:lnSpc>
            </a:pPr>
            <a:r>
              <a:rPr sz="700" dirty="0">
                <a:latin typeface="Tahoma"/>
                <a:cs typeface="Tahoma"/>
              </a:rPr>
              <a:t>King</a:t>
            </a:r>
            <a:r>
              <a:rPr sz="700" spc="35" dirty="0">
                <a:latin typeface="Tahoma"/>
                <a:cs typeface="Tahoma"/>
              </a:rPr>
              <a:t> </a:t>
            </a:r>
            <a:r>
              <a:rPr sz="700" dirty="0">
                <a:latin typeface="Tahoma"/>
                <a:cs typeface="Tahoma"/>
              </a:rPr>
              <a:t>Abdullah</a:t>
            </a:r>
            <a:r>
              <a:rPr sz="700" spc="35" dirty="0">
                <a:latin typeface="Tahoma"/>
                <a:cs typeface="Tahoma"/>
              </a:rPr>
              <a:t> </a:t>
            </a:r>
            <a:r>
              <a:rPr sz="700" dirty="0">
                <a:latin typeface="Tahoma"/>
                <a:cs typeface="Tahoma"/>
              </a:rPr>
              <a:t>University</a:t>
            </a:r>
            <a:r>
              <a:rPr sz="700" spc="35" dirty="0">
                <a:latin typeface="Tahoma"/>
                <a:cs typeface="Tahoma"/>
              </a:rPr>
              <a:t> </a:t>
            </a:r>
            <a:r>
              <a:rPr sz="700" dirty="0">
                <a:latin typeface="Tahoma"/>
                <a:cs typeface="Tahoma"/>
              </a:rPr>
              <a:t>of</a:t>
            </a:r>
            <a:r>
              <a:rPr sz="700" spc="40" dirty="0">
                <a:latin typeface="Tahoma"/>
                <a:cs typeface="Tahoma"/>
              </a:rPr>
              <a:t> </a:t>
            </a:r>
            <a:r>
              <a:rPr sz="700" dirty="0">
                <a:latin typeface="Tahoma"/>
                <a:cs typeface="Tahoma"/>
              </a:rPr>
              <a:t>Science</a:t>
            </a:r>
            <a:r>
              <a:rPr sz="700" spc="35" dirty="0">
                <a:latin typeface="Tahoma"/>
                <a:cs typeface="Tahoma"/>
              </a:rPr>
              <a:t> </a:t>
            </a:r>
            <a:r>
              <a:rPr sz="700" dirty="0">
                <a:latin typeface="Tahoma"/>
                <a:cs typeface="Tahoma"/>
              </a:rPr>
              <a:t>and</a:t>
            </a:r>
            <a:r>
              <a:rPr sz="700" spc="35" dirty="0">
                <a:latin typeface="Tahoma"/>
                <a:cs typeface="Tahoma"/>
              </a:rPr>
              <a:t> </a:t>
            </a:r>
            <a:r>
              <a:rPr sz="700" spc="-10" dirty="0">
                <a:latin typeface="Tahoma"/>
                <a:cs typeface="Tahoma"/>
              </a:rPr>
              <a:t>Technology</a:t>
            </a:r>
            <a:endParaRPr lang="en-GB" sz="700" spc="-10" dirty="0">
              <a:latin typeface="Tahoma"/>
              <a:cs typeface="Tahoma"/>
            </a:endParaRPr>
          </a:p>
          <a:p>
            <a:pPr algn="ctr">
              <a:lnSpc>
                <a:spcPts val="819"/>
              </a:lnSpc>
            </a:pPr>
            <a:endParaRPr sz="7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lang="en-GB" sz="1000" spc="-35" dirty="0">
                <a:latin typeface="Tahoma"/>
                <a:cs typeface="Tahoma"/>
              </a:rPr>
              <a:t>January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lang="en-GB" sz="1000" spc="-30" dirty="0">
                <a:latin typeface="Tahoma"/>
                <a:cs typeface="Tahoma"/>
              </a:rPr>
              <a:t>07</a:t>
            </a:r>
            <a:r>
              <a:rPr sz="1000" spc="-30" dirty="0">
                <a:latin typeface="Tahoma"/>
                <a:cs typeface="Tahoma"/>
              </a:rPr>
              <a:t>,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202</a:t>
            </a:r>
            <a:r>
              <a:rPr lang="en-GB" sz="1000" spc="-20" dirty="0">
                <a:latin typeface="Tahoma"/>
                <a:cs typeface="Tahoma"/>
              </a:rPr>
              <a:t>4</a:t>
            </a:r>
            <a:endParaRPr sz="1000" dirty="0">
              <a:latin typeface="Tahoma"/>
              <a:cs typeface="Tahoma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4294967295"/>
          </p:nvPr>
        </p:nvSpPr>
        <p:spPr>
          <a:xfrm>
            <a:off x="506628" y="3367039"/>
            <a:ext cx="523240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90" dirty="0"/>
              <a:t> </a:t>
            </a:r>
            <a:r>
              <a:rPr spc="-10" dirty="0"/>
              <a:t>Academy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056358" y="3367039"/>
            <a:ext cx="49593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</a:t>
            </a:r>
            <a:r>
              <a:rPr lang="en-GB" sz="500" dirty="0">
                <a:solidFill>
                  <a:srgbClr val="FF0000"/>
                </a:solidFill>
                <a:latin typeface="Tahoma"/>
                <a:cs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 V</a:t>
            </a:r>
            <a:r>
              <a:rPr sz="500" spc="-10" dirty="0">
                <a:solidFill>
                  <a:srgbClr val="FF0000"/>
                </a:solidFill>
                <a:latin typeface="Tahoma"/>
                <a:cs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ision</a:t>
            </a:r>
            <a:endParaRPr sz="5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4294967295"/>
          </p:nvPr>
        </p:nvSpPr>
        <p:spPr>
          <a:xfrm>
            <a:off x="3619474" y="3367039"/>
            <a:ext cx="5759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en-GB" dirty="0"/>
              <a:t>January</a:t>
            </a:r>
            <a:r>
              <a:rPr lang="en-GB" spc="-10" dirty="0"/>
              <a:t> 07</a:t>
            </a:r>
            <a:r>
              <a:rPr lang="en-GB" dirty="0"/>
              <a:t>,</a:t>
            </a:r>
            <a:r>
              <a:rPr lang="en-GB" spc="-10" dirty="0"/>
              <a:t> </a:t>
            </a:r>
            <a:r>
              <a:rPr lang="en-GB" spc="-20" dirty="0"/>
              <a:t>2024</a:t>
            </a:r>
            <a:endParaRPr spc="-20" dirty="0"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4294967295"/>
          </p:nvPr>
        </p:nvSpPr>
        <p:spPr>
          <a:xfrm>
            <a:off x="4300837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dirty="0"/>
              <a:t>1</a:t>
            </a:fld>
            <a:r>
              <a:rPr spc="5" dirty="0"/>
              <a:t> </a:t>
            </a:r>
            <a:r>
              <a:rPr spc="75" dirty="0"/>
              <a:t>/</a:t>
            </a:r>
            <a:r>
              <a:rPr spc="10" dirty="0"/>
              <a:t> </a:t>
            </a:r>
            <a:r>
              <a:rPr lang="en-GB" spc="-25" dirty="0"/>
              <a:t>47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40036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Semantic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Segmentation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Idea:</a:t>
            </a:r>
            <a:r>
              <a:rPr sz="14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Sliding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Window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062" y="1009587"/>
            <a:ext cx="3805651" cy="164413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35051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Semantic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Segmentation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Idea:</a:t>
            </a:r>
            <a:r>
              <a:rPr sz="14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Convolution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983" y="1100978"/>
            <a:ext cx="3734503" cy="121608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37344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Semantic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Segmentation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Idea:</a:t>
            </a:r>
            <a:r>
              <a:rPr sz="14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Convolution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983" y="1050407"/>
            <a:ext cx="3734503" cy="154008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38861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Semantic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Segmentation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Idea:</a:t>
            </a:r>
            <a:r>
              <a:rPr sz="14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Fully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Convolutional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197" y="987093"/>
            <a:ext cx="3841245" cy="140743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70209"/>
            <a:ext cx="4267150" cy="212366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Semantic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Segmentation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Idea:</a:t>
            </a:r>
            <a:r>
              <a:rPr sz="14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Fully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Convolutional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197" y="928178"/>
            <a:ext cx="3841245" cy="157101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70209"/>
            <a:ext cx="4267150" cy="212366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Semantic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Segmentation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Idea:</a:t>
            </a:r>
            <a:r>
              <a:rPr sz="14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Fully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Convolutional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796" y="931298"/>
            <a:ext cx="3877281" cy="151906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70209"/>
            <a:ext cx="4343350" cy="212366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Semantic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Segmentation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Idea:</a:t>
            </a:r>
            <a:r>
              <a:rPr sz="14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Fully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Convolutional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796" y="931298"/>
            <a:ext cx="3877281" cy="151906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26479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In-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 Upsampling:</a:t>
            </a:r>
            <a:r>
              <a:rPr sz="14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Unpooling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053" y="1243590"/>
            <a:ext cx="3777653" cy="90797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30289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In-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Upsampling:</a:t>
            </a:r>
            <a:r>
              <a:rPr sz="1400" spc="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Max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Unpooling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041" y="892054"/>
            <a:ext cx="3785399" cy="168936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35680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Learnable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Upsampling:</a:t>
            </a:r>
            <a:r>
              <a:rPr sz="14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Transposed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Convolution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252" y="951970"/>
            <a:ext cx="2838412" cy="138634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95300" y="39215"/>
            <a:ext cx="17525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85" dirty="0"/>
              <a:t>Image</a:t>
            </a:r>
            <a:r>
              <a:rPr spc="-20" dirty="0"/>
              <a:t> </a:t>
            </a:r>
            <a:r>
              <a:rPr spc="-30" dirty="0"/>
              <a:t>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283" y="630815"/>
            <a:ext cx="2593975" cy="48133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23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35" dirty="0">
                <a:latin typeface="Tahoma"/>
                <a:cs typeface="Tahoma"/>
              </a:rPr>
              <a:t>Previously,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we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discussed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Image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Classification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59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8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60" dirty="0">
                <a:latin typeface="Tahoma"/>
                <a:cs typeface="Tahoma"/>
              </a:rPr>
              <a:t>A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core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task </a:t>
            </a:r>
            <a:r>
              <a:rPr sz="1000" dirty="0">
                <a:latin typeface="Tahoma"/>
                <a:cs typeface="Tahoma"/>
              </a:rPr>
              <a:t>in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Computer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Vision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194" y="1212931"/>
            <a:ext cx="3775111" cy="164456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70209"/>
            <a:ext cx="4190950" cy="212366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Learnable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Upsampling:</a:t>
            </a:r>
            <a:r>
              <a:rPr sz="14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Transposed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Convolution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386" y="939436"/>
            <a:ext cx="3745025" cy="148329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70209"/>
            <a:ext cx="4190950" cy="212366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Learnable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Upsampling:</a:t>
            </a:r>
            <a:r>
              <a:rPr sz="14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Transposed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Convolution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816" y="1022293"/>
            <a:ext cx="2433049" cy="145723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70209"/>
            <a:ext cx="4267150" cy="212366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Learnable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Upsampling:</a:t>
            </a:r>
            <a:r>
              <a:rPr sz="14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Transposed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Convolution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2149" y="888511"/>
            <a:ext cx="2454662" cy="147018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70209"/>
            <a:ext cx="4190950" cy="212366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Learnable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Upsampling:</a:t>
            </a:r>
            <a:r>
              <a:rPr sz="14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Transposed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Convolution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730" y="862941"/>
            <a:ext cx="3622281" cy="148184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28422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Transposed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 Convolution:</a:t>
            </a:r>
            <a:r>
              <a:rPr sz="14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1D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Example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432" y="1038168"/>
            <a:ext cx="3756505" cy="148120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70209"/>
            <a:ext cx="4114750" cy="212366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Learnable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Upsampling:</a:t>
            </a:r>
            <a:r>
              <a:rPr sz="14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Transposed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Convolution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660" y="897145"/>
            <a:ext cx="3597973" cy="151769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37026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Semantic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Segmentation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Idea:</a:t>
            </a:r>
            <a:r>
              <a:rPr sz="14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Fully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Convolutional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809" y="986758"/>
            <a:ext cx="3859522" cy="155235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17830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Semantic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Segmentation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283" y="555338"/>
            <a:ext cx="29343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65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latin typeface="Tahoma"/>
                <a:cs typeface="Tahoma"/>
              </a:rPr>
              <a:t>Label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each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pixel </a:t>
            </a:r>
            <a:r>
              <a:rPr sz="1000" dirty="0">
                <a:latin typeface="Tahoma"/>
                <a:cs typeface="Tahoma"/>
              </a:rPr>
              <a:t>in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the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image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category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label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224" y="832297"/>
            <a:ext cx="2565806" cy="201471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95300" y="39215"/>
            <a:ext cx="19811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5" dirty="0"/>
              <a:t>Semantic</a:t>
            </a:r>
            <a:r>
              <a:rPr spc="-55" dirty="0"/>
              <a:t> </a:t>
            </a:r>
            <a:r>
              <a:rPr spc="-45" dirty="0"/>
              <a:t>Segmentation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283" y="555338"/>
            <a:ext cx="29343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65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latin typeface="Tahoma"/>
                <a:cs typeface="Tahoma"/>
              </a:rPr>
              <a:t>Label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each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pixel </a:t>
            </a:r>
            <a:r>
              <a:rPr sz="1000" dirty="0">
                <a:latin typeface="Tahoma"/>
                <a:cs typeface="Tahoma"/>
              </a:rPr>
              <a:t>in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the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image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category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label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224" y="832297"/>
            <a:ext cx="2565806" cy="20147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3283" y="2951142"/>
            <a:ext cx="34302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465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spc="55" dirty="0">
                <a:latin typeface="Calibri"/>
                <a:cs typeface="Calibri"/>
              </a:rPr>
              <a:t>Does</a:t>
            </a:r>
            <a:r>
              <a:rPr sz="1000" b="1" spc="235" dirty="0">
                <a:latin typeface="Calibri"/>
                <a:cs typeface="Calibri"/>
              </a:rPr>
              <a:t> </a:t>
            </a:r>
            <a:r>
              <a:rPr sz="1000" b="1" dirty="0">
                <a:latin typeface="Calibri"/>
                <a:cs typeface="Calibri"/>
              </a:rPr>
              <a:t>not</a:t>
            </a:r>
            <a:r>
              <a:rPr sz="1000" b="1" spc="235" dirty="0">
                <a:latin typeface="Calibri"/>
                <a:cs typeface="Calibri"/>
              </a:rPr>
              <a:t> </a:t>
            </a:r>
            <a:r>
              <a:rPr sz="1000" b="1" dirty="0">
                <a:latin typeface="Calibri"/>
                <a:cs typeface="Calibri"/>
              </a:rPr>
              <a:t>differentiate</a:t>
            </a:r>
            <a:r>
              <a:rPr sz="1000" b="1" spc="235" dirty="0">
                <a:latin typeface="Calibri"/>
                <a:cs typeface="Calibri"/>
              </a:rPr>
              <a:t> </a:t>
            </a:r>
            <a:r>
              <a:rPr sz="1000" b="1" dirty="0">
                <a:latin typeface="Calibri"/>
                <a:cs typeface="Calibri"/>
              </a:rPr>
              <a:t>instances,</a:t>
            </a:r>
            <a:r>
              <a:rPr sz="1000" b="1" spc="240" dirty="0">
                <a:latin typeface="Calibri"/>
                <a:cs typeface="Calibri"/>
              </a:rPr>
              <a:t> </a:t>
            </a:r>
            <a:r>
              <a:rPr sz="1000" b="1" dirty="0">
                <a:latin typeface="Calibri"/>
                <a:cs typeface="Calibri"/>
              </a:rPr>
              <a:t>only</a:t>
            </a:r>
            <a:r>
              <a:rPr sz="1000" b="1" spc="235" dirty="0">
                <a:latin typeface="Calibri"/>
                <a:cs typeface="Calibri"/>
              </a:rPr>
              <a:t> </a:t>
            </a:r>
            <a:r>
              <a:rPr sz="1000" b="1" dirty="0">
                <a:latin typeface="Calibri"/>
                <a:cs typeface="Calibri"/>
              </a:rPr>
              <a:t>care</a:t>
            </a:r>
            <a:r>
              <a:rPr sz="1000" b="1" spc="235" dirty="0">
                <a:latin typeface="Calibri"/>
                <a:cs typeface="Calibri"/>
              </a:rPr>
              <a:t> </a:t>
            </a:r>
            <a:r>
              <a:rPr sz="1000" b="1" dirty="0">
                <a:latin typeface="Calibri"/>
                <a:cs typeface="Calibri"/>
              </a:rPr>
              <a:t>about</a:t>
            </a:r>
            <a:r>
              <a:rPr sz="1000" b="1" spc="235" dirty="0">
                <a:latin typeface="Calibri"/>
                <a:cs typeface="Calibri"/>
              </a:rPr>
              <a:t> </a:t>
            </a:r>
            <a:r>
              <a:rPr sz="1000" b="1" spc="-10" dirty="0">
                <a:latin typeface="Calibri"/>
                <a:cs typeface="Calibri"/>
              </a:rPr>
              <a:t>pixels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Instance</a:t>
            </a:r>
            <a:r>
              <a:rPr spc="20" dirty="0"/>
              <a:t> </a:t>
            </a:r>
            <a:r>
              <a:rPr spc="-40" dirty="0"/>
              <a:t>Segmentation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3281" y="1058600"/>
            <a:ext cx="1899920" cy="63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390" marR="30480" indent="-161925">
              <a:lnSpc>
                <a:spcPct val="1000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7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Tahoma"/>
                <a:cs typeface="Tahoma"/>
              </a:rPr>
              <a:t>Detect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all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objects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in</a:t>
            </a:r>
            <a:r>
              <a:rPr sz="1000" spc="-20" dirty="0">
                <a:latin typeface="Tahoma"/>
                <a:cs typeface="Tahoma"/>
              </a:rPr>
              <a:t> the </a:t>
            </a:r>
            <a:r>
              <a:rPr sz="1000" spc="-40" dirty="0">
                <a:latin typeface="Tahoma"/>
                <a:cs typeface="Tahoma"/>
              </a:rPr>
              <a:t>image,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identify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the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pixels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that </a:t>
            </a:r>
            <a:r>
              <a:rPr sz="1000" spc="-30" dirty="0">
                <a:latin typeface="Tahoma"/>
                <a:cs typeface="Tahoma"/>
              </a:rPr>
              <a:t>belong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each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object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(Only things!)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7440" y="1030506"/>
            <a:ext cx="1926864" cy="128970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17430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Computer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Vision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Tasks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732" y="994670"/>
            <a:ext cx="3855828" cy="152838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Instance</a:t>
            </a:r>
            <a:r>
              <a:rPr spc="20" dirty="0"/>
              <a:t> </a:t>
            </a:r>
            <a:r>
              <a:rPr spc="-40" dirty="0"/>
              <a:t>Segmentation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3281" y="1058600"/>
            <a:ext cx="1899920" cy="1240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390" marR="30480" indent="-161925">
              <a:lnSpc>
                <a:spcPct val="1000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7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Tahoma"/>
                <a:cs typeface="Tahoma"/>
              </a:rPr>
              <a:t>Detect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all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objects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in</a:t>
            </a:r>
            <a:r>
              <a:rPr sz="1000" spc="-20" dirty="0">
                <a:latin typeface="Tahoma"/>
                <a:cs typeface="Tahoma"/>
              </a:rPr>
              <a:t> the </a:t>
            </a:r>
            <a:r>
              <a:rPr sz="1000" spc="-40" dirty="0">
                <a:latin typeface="Tahoma"/>
                <a:cs typeface="Tahoma"/>
              </a:rPr>
              <a:t>image,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identify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the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pixels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that </a:t>
            </a:r>
            <a:r>
              <a:rPr sz="1000" spc="-30" dirty="0">
                <a:latin typeface="Tahoma"/>
                <a:cs typeface="Tahoma"/>
              </a:rPr>
              <a:t>belong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each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object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(Only things!)</a:t>
            </a:r>
            <a:endParaRPr sz="1000">
              <a:latin typeface="Tahoma"/>
              <a:cs typeface="Tahoma"/>
            </a:endParaRPr>
          </a:p>
          <a:p>
            <a:pPr marL="199390" marR="211454" indent="-161925">
              <a:lnSpc>
                <a:spcPts val="1200"/>
              </a:lnSpc>
              <a:spcBef>
                <a:spcPts val="2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5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spc="-35" dirty="0">
                <a:latin typeface="Arial"/>
                <a:cs typeface="Arial"/>
              </a:rPr>
              <a:t>Approach:</a:t>
            </a:r>
            <a:r>
              <a:rPr sz="1000" b="1" spc="105" dirty="0">
                <a:latin typeface="Arial"/>
                <a:cs typeface="Arial"/>
              </a:rPr>
              <a:t> </a:t>
            </a:r>
            <a:r>
              <a:rPr sz="1000" spc="-25" dirty="0">
                <a:latin typeface="Tahoma"/>
                <a:cs typeface="Tahoma"/>
              </a:rPr>
              <a:t>Perform </a:t>
            </a:r>
            <a:r>
              <a:rPr sz="1000" spc="-10" dirty="0">
                <a:latin typeface="Tahoma"/>
                <a:cs typeface="Tahoma"/>
              </a:rPr>
              <a:t>object </a:t>
            </a:r>
            <a:r>
              <a:rPr sz="1000" spc="-30" dirty="0">
                <a:latin typeface="Tahoma"/>
                <a:cs typeface="Tahoma"/>
              </a:rPr>
              <a:t>detection,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then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predict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40" dirty="0">
                <a:latin typeface="Tahoma"/>
                <a:cs typeface="Tahoma"/>
              </a:rPr>
              <a:t>segmentation</a:t>
            </a:r>
            <a:r>
              <a:rPr sz="1000" spc="-30" dirty="0">
                <a:latin typeface="Tahoma"/>
                <a:cs typeface="Tahoma"/>
              </a:rPr>
              <a:t> mask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each </a:t>
            </a:r>
            <a:r>
              <a:rPr sz="1000" spc="-10" dirty="0">
                <a:latin typeface="Tahoma"/>
                <a:cs typeface="Tahoma"/>
              </a:rPr>
              <a:t>object!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7440" y="1030506"/>
            <a:ext cx="1926864" cy="128970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24790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Object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Detection:</a:t>
            </a:r>
            <a:r>
              <a:rPr sz="14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Faster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R-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CNN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842" y="663386"/>
            <a:ext cx="3854694" cy="228056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28327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Instance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Segmentation:</a:t>
            </a:r>
            <a:r>
              <a:rPr sz="1400" spc="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Mask R-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CNN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485" y="815921"/>
            <a:ext cx="3864253" cy="19277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59994" y="3193046"/>
            <a:ext cx="1555750" cy="0"/>
          </a:xfrm>
          <a:custGeom>
            <a:avLst/>
            <a:gdLst/>
            <a:ahLst/>
            <a:cxnLst/>
            <a:rect l="l" t="t" r="r" b="b"/>
            <a:pathLst>
              <a:path w="1555750">
                <a:moveTo>
                  <a:pt x="0" y="0"/>
                </a:moveTo>
                <a:lnTo>
                  <a:pt x="1555178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8833" y="3200094"/>
            <a:ext cx="181292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900" baseline="27777" dirty="0">
                <a:latin typeface="Arial"/>
                <a:cs typeface="Arial"/>
              </a:rPr>
              <a:t>0</a:t>
            </a:r>
            <a:r>
              <a:rPr sz="800" dirty="0">
                <a:latin typeface="Arial"/>
                <a:cs typeface="Arial"/>
              </a:rPr>
              <a:t>He</a:t>
            </a:r>
            <a:r>
              <a:rPr sz="800" spc="9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9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9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“Mask</a:t>
            </a:r>
            <a:r>
              <a:rPr sz="800" spc="9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R-CNN”,</a:t>
            </a:r>
            <a:r>
              <a:rPr sz="800" spc="9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ICCV</a:t>
            </a:r>
            <a:r>
              <a:rPr sz="800" spc="95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2017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28327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Instance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Segmentation:</a:t>
            </a:r>
            <a:r>
              <a:rPr sz="1400" spc="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Mask R-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CNN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235" y="900040"/>
            <a:ext cx="3836485" cy="172157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30314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Mask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R-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CNN: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Example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Training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Targets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480" y="927901"/>
            <a:ext cx="3869254" cy="165320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29717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Mask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R-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CNN: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Very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Good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Results!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267" y="1205490"/>
            <a:ext cx="3866387" cy="94937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0209"/>
            <a:ext cx="4343350" cy="212366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spc="-35" dirty="0"/>
              <a:t>Beyond</a:t>
            </a:r>
            <a:r>
              <a:rPr spc="-40" dirty="0"/>
              <a:t> </a:t>
            </a:r>
            <a:r>
              <a:rPr spc="-65" dirty="0"/>
              <a:t>Instance</a:t>
            </a:r>
            <a:r>
              <a:rPr spc="-40" dirty="0"/>
              <a:t> Segmentation:</a:t>
            </a:r>
            <a:r>
              <a:rPr spc="90" dirty="0"/>
              <a:t> </a:t>
            </a:r>
            <a:r>
              <a:rPr spc="-10" dirty="0"/>
              <a:t>Panoptic Segmentation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3281" y="1250015"/>
            <a:ext cx="1478280" cy="936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390" marR="30480" indent="-161925">
              <a:lnSpc>
                <a:spcPct val="1000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65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latin typeface="Tahoma"/>
                <a:cs typeface="Tahoma"/>
              </a:rPr>
              <a:t>Label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all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pixels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in</a:t>
            </a:r>
            <a:r>
              <a:rPr sz="1000" spc="-25" dirty="0">
                <a:latin typeface="Tahoma"/>
                <a:cs typeface="Tahoma"/>
              </a:rPr>
              <a:t> the </a:t>
            </a:r>
            <a:r>
              <a:rPr sz="1000" spc="-45" dirty="0">
                <a:latin typeface="Tahoma"/>
                <a:cs typeface="Tahoma"/>
              </a:rPr>
              <a:t>image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(both</a:t>
            </a:r>
            <a:r>
              <a:rPr sz="1000" spc="-25" dirty="0">
                <a:latin typeface="Tahoma"/>
                <a:cs typeface="Tahoma"/>
              </a:rPr>
              <a:t> things </a:t>
            </a:r>
            <a:r>
              <a:rPr sz="1000" spc="-45" dirty="0">
                <a:latin typeface="Tahoma"/>
                <a:cs typeface="Tahoma"/>
              </a:rPr>
              <a:t>and </a:t>
            </a:r>
            <a:r>
              <a:rPr sz="1000" spc="-10" dirty="0">
                <a:latin typeface="Tahoma"/>
                <a:cs typeface="Tahoma"/>
              </a:rPr>
              <a:t>stuff)</a:t>
            </a:r>
            <a:endParaRPr sz="1000">
              <a:latin typeface="Tahoma"/>
              <a:cs typeface="Tahoma"/>
            </a:endParaRPr>
          </a:p>
          <a:p>
            <a:pPr marL="199390" marR="98425" indent="-161925">
              <a:lnSpc>
                <a:spcPts val="1200"/>
              </a:lnSpc>
              <a:spcBef>
                <a:spcPts val="2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21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latin typeface="Tahoma"/>
                <a:cs typeface="Tahoma"/>
              </a:rPr>
              <a:t>For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”thing”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categories </a:t>
            </a:r>
            <a:r>
              <a:rPr sz="1000" spc="-25" dirty="0">
                <a:latin typeface="Tahoma"/>
                <a:cs typeface="Tahoma"/>
              </a:rPr>
              <a:t>also </a:t>
            </a:r>
            <a:r>
              <a:rPr sz="1000" spc="-50" dirty="0">
                <a:latin typeface="Tahoma"/>
                <a:cs typeface="Tahoma"/>
              </a:rPr>
              <a:t>separate</a:t>
            </a:r>
            <a:r>
              <a:rPr sz="1000" spc="-20" dirty="0">
                <a:latin typeface="Tahoma"/>
                <a:cs typeface="Tahoma"/>
              </a:rPr>
              <a:t> into </a:t>
            </a:r>
            <a:r>
              <a:rPr sz="1000" spc="-10" dirty="0">
                <a:latin typeface="Tahoma"/>
                <a:cs typeface="Tahoma"/>
              </a:rPr>
              <a:t>instances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5431" y="923688"/>
            <a:ext cx="2318443" cy="155927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0209"/>
            <a:ext cx="4419550" cy="212366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spc="-35" dirty="0"/>
              <a:t>Beyond</a:t>
            </a:r>
            <a:r>
              <a:rPr spc="-40" dirty="0"/>
              <a:t> </a:t>
            </a:r>
            <a:r>
              <a:rPr spc="-65" dirty="0"/>
              <a:t>Instance</a:t>
            </a:r>
            <a:r>
              <a:rPr spc="-40" dirty="0"/>
              <a:t> Segmentation:</a:t>
            </a:r>
            <a:r>
              <a:rPr spc="90" dirty="0"/>
              <a:t> </a:t>
            </a:r>
            <a:r>
              <a:rPr spc="-10" dirty="0"/>
              <a:t>Panoptic Segmentation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346" y="801285"/>
            <a:ext cx="3874913" cy="171398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59994" y="3193046"/>
            <a:ext cx="1555750" cy="0"/>
          </a:xfrm>
          <a:custGeom>
            <a:avLst/>
            <a:gdLst/>
            <a:ahLst/>
            <a:cxnLst/>
            <a:rect l="l" t="t" r="r" b="b"/>
            <a:pathLst>
              <a:path w="1555750">
                <a:moveTo>
                  <a:pt x="0" y="0"/>
                </a:moveTo>
                <a:lnTo>
                  <a:pt x="1555178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8833" y="3200094"/>
            <a:ext cx="306832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900" baseline="27777" dirty="0">
                <a:latin typeface="Arial"/>
                <a:cs typeface="Arial"/>
              </a:rPr>
              <a:t>0</a:t>
            </a:r>
            <a:r>
              <a:rPr sz="800" dirty="0">
                <a:latin typeface="Arial"/>
                <a:cs typeface="Arial"/>
              </a:rPr>
              <a:t>Kirillov</a:t>
            </a:r>
            <a:r>
              <a:rPr sz="800" spc="8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8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8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“Panoptic</a:t>
            </a:r>
            <a:r>
              <a:rPr sz="800" spc="8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Feature</a:t>
            </a:r>
            <a:r>
              <a:rPr sz="800" spc="8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Pyramid</a:t>
            </a:r>
            <a:r>
              <a:rPr sz="800" spc="8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Networks”,</a:t>
            </a:r>
            <a:r>
              <a:rPr sz="800" spc="8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  <a:hlinkClick r:id="rId3" action="ppaction://hlinksldjump"/>
              </a:rPr>
              <a:t>CVPR</a:t>
            </a:r>
            <a:r>
              <a:rPr sz="800" spc="80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  <a:hlinkClick r:id="rId3" action="ppaction://hlinksldjump"/>
              </a:rPr>
              <a:t>2019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9819"/>
            <a:ext cx="38861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Beyond</a:t>
            </a:r>
            <a:r>
              <a:rPr spc="-50" dirty="0"/>
              <a:t> </a:t>
            </a:r>
            <a:r>
              <a:rPr spc="-65" dirty="0"/>
              <a:t>Instance</a:t>
            </a:r>
            <a:r>
              <a:rPr spc="-45" dirty="0"/>
              <a:t> </a:t>
            </a:r>
            <a:r>
              <a:rPr spc="-40" dirty="0"/>
              <a:t>Segmentation:</a:t>
            </a:r>
            <a:r>
              <a:rPr spc="85" dirty="0"/>
              <a:t> </a:t>
            </a:r>
            <a:r>
              <a:rPr spc="-25" dirty="0"/>
              <a:t>Human</a:t>
            </a:r>
            <a:r>
              <a:rPr spc="-45" dirty="0"/>
              <a:t> </a:t>
            </a:r>
            <a:r>
              <a:rPr spc="-10" dirty="0"/>
              <a:t>Keypoints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3281" y="1153038"/>
            <a:ext cx="2202180" cy="1240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390" marR="181610" indent="-161925" algn="just">
              <a:lnSpc>
                <a:spcPct val="1000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79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45" dirty="0">
                <a:latin typeface="Tahoma"/>
                <a:cs typeface="Tahoma"/>
              </a:rPr>
              <a:t>Represent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the </a:t>
            </a:r>
            <a:r>
              <a:rPr sz="1000" spc="-45" dirty="0">
                <a:latin typeface="Tahoma"/>
                <a:cs typeface="Tahoma"/>
              </a:rPr>
              <a:t>pose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human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by </a:t>
            </a:r>
            <a:r>
              <a:rPr sz="1000" spc="-10" dirty="0">
                <a:latin typeface="Tahoma"/>
                <a:cs typeface="Tahoma"/>
              </a:rPr>
              <a:t>locating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set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keypoint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se.g.</a:t>
            </a:r>
            <a:r>
              <a:rPr sz="1000" spc="4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17 </a:t>
            </a:r>
            <a:r>
              <a:rPr sz="1000" spc="-10" dirty="0">
                <a:latin typeface="Tahoma"/>
                <a:cs typeface="Tahoma"/>
              </a:rPr>
              <a:t>keypoints: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ts val="1185"/>
              </a:lnSpc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209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20" dirty="0">
                <a:latin typeface="Tahoma"/>
                <a:cs typeface="Tahoma"/>
              </a:rPr>
              <a:t>Nose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ts val="1195"/>
              </a:lnSpc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95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latin typeface="Tahoma"/>
                <a:cs typeface="Tahoma"/>
              </a:rPr>
              <a:t>Left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105" dirty="0">
                <a:latin typeface="Tahoma"/>
                <a:cs typeface="Tahoma"/>
              </a:rPr>
              <a:t>/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Right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eye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ts val="1195"/>
              </a:lnSpc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8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latin typeface="Tahoma"/>
                <a:cs typeface="Tahoma"/>
              </a:rPr>
              <a:t>Left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105" dirty="0">
                <a:latin typeface="Tahoma"/>
                <a:cs typeface="Tahoma"/>
              </a:rPr>
              <a:t>/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Right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earLeft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105" dirty="0">
                <a:latin typeface="Tahoma"/>
                <a:cs typeface="Tahoma"/>
              </a:rPr>
              <a:t>/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Right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shoulder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ts val="1195"/>
              </a:lnSpc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95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latin typeface="Tahoma"/>
                <a:cs typeface="Tahoma"/>
              </a:rPr>
              <a:t>Left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105" dirty="0">
                <a:latin typeface="Tahoma"/>
                <a:cs typeface="Tahoma"/>
              </a:rPr>
              <a:t>/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Right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elbow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ts val="1200"/>
              </a:lnSpc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95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latin typeface="Tahoma"/>
                <a:cs typeface="Tahoma"/>
              </a:rPr>
              <a:t>Left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105" dirty="0">
                <a:latin typeface="Tahoma"/>
                <a:cs typeface="Tahoma"/>
              </a:rPr>
              <a:t>/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Right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wrist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0845" y="791402"/>
            <a:ext cx="1521743" cy="210366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9819"/>
            <a:ext cx="28193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Mask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R-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CNN: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Keypoint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Estimation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908264"/>
            <a:ext cx="3829180" cy="193352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9215"/>
            <a:ext cx="18287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Things</a:t>
            </a:r>
            <a:r>
              <a:rPr spc="-75" dirty="0"/>
              <a:t> </a:t>
            </a:r>
            <a:r>
              <a:rPr spc="-35" dirty="0"/>
              <a:t>and</a:t>
            </a:r>
            <a:r>
              <a:rPr spc="-75" dirty="0"/>
              <a:t> </a:t>
            </a:r>
            <a:r>
              <a:rPr spc="-10" dirty="0"/>
              <a:t>Stuff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13283" y="575772"/>
            <a:ext cx="1891767" cy="1901635"/>
          </a:xfrm>
          <a:prstGeom prst="rect">
            <a:avLst/>
          </a:prstGeom>
        </p:spPr>
        <p:txBody>
          <a:bodyPr vert="horz" wrap="square" lIns="0" tIns="498944" rIns="0" bIns="0" rtlCol="0">
            <a:spAutoFit/>
          </a:bodyPr>
          <a:lstStyle/>
          <a:p>
            <a:pPr marL="199390" marR="30480" indent="-161925">
              <a:lnSpc>
                <a:spcPct val="1000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65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spc="-20" dirty="0">
                <a:latin typeface="Arial"/>
                <a:cs typeface="Arial"/>
              </a:rPr>
              <a:t>Things:</a:t>
            </a:r>
            <a:r>
              <a:rPr sz="1000" b="1" spc="100" dirty="0">
                <a:latin typeface="Arial"/>
                <a:cs typeface="Arial"/>
              </a:rPr>
              <a:t> </a:t>
            </a:r>
            <a:r>
              <a:rPr sz="1000" spc="-20" dirty="0"/>
              <a:t>Object</a:t>
            </a:r>
            <a:r>
              <a:rPr sz="1000" spc="-25" dirty="0"/>
              <a:t> </a:t>
            </a:r>
            <a:r>
              <a:rPr sz="1000" spc="-40" dirty="0"/>
              <a:t>categories</a:t>
            </a:r>
            <a:r>
              <a:rPr sz="1000" spc="-30" dirty="0"/>
              <a:t> </a:t>
            </a:r>
            <a:r>
              <a:rPr sz="1000" spc="-20" dirty="0"/>
              <a:t>that can</a:t>
            </a:r>
            <a:r>
              <a:rPr sz="1000" spc="-45" dirty="0"/>
              <a:t> </a:t>
            </a:r>
            <a:r>
              <a:rPr sz="1000" spc="-10" dirty="0"/>
              <a:t>be</a:t>
            </a:r>
            <a:r>
              <a:rPr sz="1000" spc="-40" dirty="0"/>
              <a:t> </a:t>
            </a:r>
            <a:r>
              <a:rPr sz="1000" spc="-50" dirty="0"/>
              <a:t>separated</a:t>
            </a:r>
            <a:r>
              <a:rPr sz="1000" spc="-25" dirty="0"/>
              <a:t> </a:t>
            </a:r>
            <a:r>
              <a:rPr sz="1000" dirty="0"/>
              <a:t>into</a:t>
            </a:r>
            <a:r>
              <a:rPr sz="1000" spc="-40" dirty="0"/>
              <a:t> </a:t>
            </a:r>
            <a:r>
              <a:rPr sz="1000" spc="-10" dirty="0"/>
              <a:t>object </a:t>
            </a:r>
            <a:r>
              <a:rPr sz="1000" spc="-40" dirty="0"/>
              <a:t>instances </a:t>
            </a:r>
            <a:r>
              <a:rPr sz="1000" spc="-10" dirty="0"/>
              <a:t>(e.g.</a:t>
            </a:r>
            <a:r>
              <a:rPr sz="1000" spc="50" dirty="0"/>
              <a:t> </a:t>
            </a:r>
            <a:r>
              <a:rPr sz="1000" spc="-20" dirty="0"/>
              <a:t>cats,</a:t>
            </a:r>
            <a:r>
              <a:rPr sz="1000" spc="-35" dirty="0"/>
              <a:t> </a:t>
            </a:r>
            <a:r>
              <a:rPr sz="1000" spc="-20" dirty="0"/>
              <a:t>cars, </a:t>
            </a:r>
            <a:r>
              <a:rPr sz="1000" spc="-10" dirty="0"/>
              <a:t>person)</a:t>
            </a:r>
            <a:endParaRPr lang="en-GB" sz="1000" spc="-10" dirty="0"/>
          </a:p>
          <a:p>
            <a:pPr marL="199390" marR="30480" indent="-161925">
              <a:lnSpc>
                <a:spcPct val="100000"/>
              </a:lnSpc>
              <a:spcBef>
                <a:spcPts val="95"/>
              </a:spcBef>
            </a:pPr>
            <a:endParaRPr sz="1000" dirty="0">
              <a:latin typeface="Arial"/>
              <a:cs typeface="Arial"/>
            </a:endParaRPr>
          </a:p>
          <a:p>
            <a:pPr marL="199390" marR="139700" indent="-161925">
              <a:lnSpc>
                <a:spcPts val="1200"/>
              </a:lnSpc>
              <a:spcBef>
                <a:spcPts val="2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5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dirty="0">
                <a:latin typeface="Arial"/>
                <a:cs typeface="Arial"/>
              </a:rPr>
              <a:t>Stuff:</a:t>
            </a:r>
            <a:r>
              <a:rPr sz="1000" b="1" spc="95" dirty="0">
                <a:latin typeface="Arial"/>
                <a:cs typeface="Arial"/>
              </a:rPr>
              <a:t> </a:t>
            </a:r>
            <a:r>
              <a:rPr sz="1000" spc="-20" dirty="0"/>
              <a:t>Object</a:t>
            </a:r>
            <a:r>
              <a:rPr sz="1000" spc="-30" dirty="0"/>
              <a:t> </a:t>
            </a:r>
            <a:r>
              <a:rPr sz="1000" spc="-40" dirty="0"/>
              <a:t>categories</a:t>
            </a:r>
            <a:r>
              <a:rPr sz="1000" spc="-30" dirty="0"/>
              <a:t> </a:t>
            </a:r>
            <a:r>
              <a:rPr sz="1000" spc="-20" dirty="0"/>
              <a:t>that </a:t>
            </a:r>
            <a:r>
              <a:rPr sz="1000" spc="-25" dirty="0"/>
              <a:t>cannot</a:t>
            </a:r>
            <a:r>
              <a:rPr sz="1000" spc="-35" dirty="0"/>
              <a:t> </a:t>
            </a:r>
            <a:r>
              <a:rPr sz="1000" spc="-10" dirty="0"/>
              <a:t>be</a:t>
            </a:r>
            <a:r>
              <a:rPr sz="1000" spc="-35" dirty="0"/>
              <a:t> </a:t>
            </a:r>
            <a:r>
              <a:rPr sz="1000" spc="-50" dirty="0"/>
              <a:t>separated</a:t>
            </a:r>
            <a:r>
              <a:rPr sz="1000" spc="-30" dirty="0"/>
              <a:t> </a:t>
            </a:r>
            <a:r>
              <a:rPr sz="1000" spc="-20" dirty="0"/>
              <a:t>into </a:t>
            </a:r>
            <a:r>
              <a:rPr sz="1000" spc="-40" dirty="0"/>
              <a:t>instances </a:t>
            </a:r>
            <a:r>
              <a:rPr sz="1000" spc="-10" dirty="0"/>
              <a:t>(e.g.</a:t>
            </a:r>
            <a:r>
              <a:rPr sz="1000" spc="60" dirty="0"/>
              <a:t> </a:t>
            </a:r>
            <a:r>
              <a:rPr sz="1000" spc="-55" dirty="0"/>
              <a:t>sky,</a:t>
            </a:r>
            <a:r>
              <a:rPr sz="1000" spc="-25" dirty="0"/>
              <a:t> </a:t>
            </a:r>
            <a:r>
              <a:rPr sz="1000" spc="-10" dirty="0"/>
              <a:t>grass, </a:t>
            </a:r>
            <a:r>
              <a:rPr sz="1000" spc="-35" dirty="0"/>
              <a:t>water,</a:t>
            </a:r>
            <a:r>
              <a:rPr sz="1000" spc="-25" dirty="0"/>
              <a:t> </a:t>
            </a:r>
            <a:r>
              <a:rPr sz="1000" spc="-10" dirty="0"/>
              <a:t>trees)</a:t>
            </a:r>
            <a:endParaRPr sz="1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3998" y="1032492"/>
            <a:ext cx="1928694" cy="151307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28502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Mask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R-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CNN: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Keypoint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Estimation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057" y="743666"/>
            <a:ext cx="3887915" cy="209214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39623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Joint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Instance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Segmentation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Pose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Estimation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714" y="1048544"/>
            <a:ext cx="3877212" cy="110960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59994" y="3193046"/>
            <a:ext cx="1555750" cy="0"/>
          </a:xfrm>
          <a:custGeom>
            <a:avLst/>
            <a:gdLst/>
            <a:ahLst/>
            <a:cxnLst/>
            <a:rect l="l" t="t" r="r" b="b"/>
            <a:pathLst>
              <a:path w="1555750">
                <a:moveTo>
                  <a:pt x="0" y="0"/>
                </a:moveTo>
                <a:lnTo>
                  <a:pt x="1555178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8833" y="3200094"/>
            <a:ext cx="181292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900" baseline="27777" dirty="0">
                <a:latin typeface="Arial"/>
                <a:cs typeface="Arial"/>
              </a:rPr>
              <a:t>0</a:t>
            </a:r>
            <a:r>
              <a:rPr sz="800" dirty="0">
                <a:latin typeface="Arial"/>
                <a:cs typeface="Arial"/>
              </a:rPr>
              <a:t>He</a:t>
            </a:r>
            <a:r>
              <a:rPr sz="800" spc="9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9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9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“Mask</a:t>
            </a:r>
            <a:r>
              <a:rPr sz="800" spc="9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R-CNN”,</a:t>
            </a:r>
            <a:r>
              <a:rPr sz="800" spc="9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ICCV</a:t>
            </a:r>
            <a:r>
              <a:rPr sz="800" spc="95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2017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30981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Captioning:</a:t>
            </a:r>
            <a:r>
              <a:rPr sz="14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Predict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caption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per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region!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706" y="590624"/>
            <a:ext cx="3863345" cy="250706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9215"/>
            <a:ext cx="30981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5" dirty="0"/>
              <a:t>Captioning:</a:t>
            </a:r>
            <a:r>
              <a:rPr spc="60" dirty="0"/>
              <a:t> </a:t>
            </a:r>
            <a:r>
              <a:rPr dirty="0"/>
              <a:t>Predict</a:t>
            </a:r>
            <a:r>
              <a:rPr spc="-65" dirty="0"/>
              <a:t> </a:t>
            </a:r>
            <a:r>
              <a:rPr dirty="0"/>
              <a:t>a</a:t>
            </a:r>
            <a:r>
              <a:rPr spc="-60" dirty="0"/>
              <a:t> </a:t>
            </a:r>
            <a:r>
              <a:rPr spc="-20" dirty="0"/>
              <a:t>caption</a:t>
            </a:r>
            <a:r>
              <a:rPr spc="-65" dirty="0"/>
              <a:t> </a:t>
            </a:r>
            <a:r>
              <a:rPr spc="-20" dirty="0"/>
              <a:t>per</a:t>
            </a:r>
            <a:r>
              <a:rPr spc="-60" dirty="0"/>
              <a:t> </a:t>
            </a:r>
            <a:r>
              <a:rPr spc="-25" dirty="0"/>
              <a:t>region!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830" y="655670"/>
            <a:ext cx="3856821" cy="21678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7294" y="2914896"/>
            <a:ext cx="344551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30" dirty="0">
                <a:latin typeface="Tahoma"/>
                <a:cs typeface="Tahoma"/>
              </a:rPr>
              <a:t>Johnson,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Karpathy,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Fei-</a:t>
            </a:r>
            <a:r>
              <a:rPr sz="1000" spc="-20" dirty="0">
                <a:latin typeface="Tahoma"/>
                <a:cs typeface="Tahoma"/>
              </a:rPr>
              <a:t>Fei,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”DenseCap:</a:t>
            </a:r>
            <a:r>
              <a:rPr sz="1000" spc="5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Fully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Convolutional Localization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Networks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Dense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Captioning”,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CVPR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2016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18287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3D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Shape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Prediction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377" y="587177"/>
            <a:ext cx="3847050" cy="249649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17525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3D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Shape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Prediction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692" y="500216"/>
            <a:ext cx="3869311" cy="25795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9863" y="3098576"/>
            <a:ext cx="31299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latin typeface="Tahoma"/>
                <a:cs typeface="Tahoma"/>
              </a:rPr>
              <a:t>Gkioxari,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Malik,</a:t>
            </a:r>
            <a:r>
              <a:rPr sz="1000" spc="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Johnson,</a:t>
            </a:r>
            <a:r>
              <a:rPr sz="1000" spc="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”Mesh</a:t>
            </a:r>
            <a:r>
              <a:rPr sz="1000" spc="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R-CNN”,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ICCV</a:t>
            </a:r>
            <a:r>
              <a:rPr sz="1000" spc="3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2019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Object</a:t>
            </a:r>
            <a:r>
              <a:rPr spc="-75" dirty="0"/>
              <a:t> </a:t>
            </a:r>
            <a:r>
              <a:rPr spc="-25" dirty="0"/>
              <a:t>Tracking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283" y="1052824"/>
            <a:ext cx="3829050" cy="124015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2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spc="-20" dirty="0">
                <a:latin typeface="Arial"/>
                <a:cs typeface="Arial"/>
              </a:rPr>
              <a:t>Goal:</a:t>
            </a:r>
            <a:r>
              <a:rPr sz="1000" b="1" spc="100" dirty="0">
                <a:latin typeface="Arial"/>
                <a:cs typeface="Arial"/>
              </a:rPr>
              <a:t> </a:t>
            </a:r>
            <a:r>
              <a:rPr sz="1000" spc="-10" dirty="0">
                <a:latin typeface="Tahoma"/>
                <a:cs typeface="Tahoma"/>
              </a:rPr>
              <a:t>Track</a:t>
            </a:r>
            <a:r>
              <a:rPr sz="1000" spc="-30" dirty="0">
                <a:latin typeface="Tahoma"/>
                <a:cs typeface="Tahoma"/>
              </a:rPr>
              <a:t> objects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over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sequence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30" dirty="0">
                <a:latin typeface="Tahoma"/>
                <a:cs typeface="Tahoma"/>
              </a:rPr>
              <a:t> photos </a:t>
            </a:r>
            <a:r>
              <a:rPr sz="1000" spc="-10" dirty="0">
                <a:latin typeface="Tahoma"/>
                <a:cs typeface="Tahoma"/>
              </a:rPr>
              <a:t>or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video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59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20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30" dirty="0">
                <a:latin typeface="Tahoma"/>
                <a:cs typeface="Tahoma"/>
              </a:rPr>
              <a:t>Exceedingly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challenging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in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multi-</a:t>
            </a:r>
            <a:r>
              <a:rPr sz="1000" spc="-10" dirty="0">
                <a:latin typeface="Tahoma"/>
                <a:cs typeface="Tahoma"/>
              </a:rPr>
              <a:t>object </a:t>
            </a:r>
            <a:r>
              <a:rPr sz="1000" spc="-20" dirty="0">
                <a:latin typeface="Tahoma"/>
                <a:cs typeface="Tahoma"/>
              </a:rPr>
              <a:t>tracking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scenarios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5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4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30" dirty="0">
                <a:latin typeface="Tahoma"/>
                <a:cs typeface="Tahoma"/>
              </a:rPr>
              <a:t>Need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take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care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not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mixing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up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or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losing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objects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midway</a:t>
            </a:r>
            <a:endParaRPr sz="1000">
              <a:latin typeface="Tahoma"/>
              <a:cs typeface="Tahoma"/>
            </a:endParaRPr>
          </a:p>
          <a:p>
            <a:pPr marL="199390" marR="30480" indent="-161925">
              <a:lnSpc>
                <a:spcPct val="100000"/>
              </a:lnSpc>
              <a:spcBef>
                <a:spcPts val="59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7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dirty="0">
                <a:latin typeface="Arial"/>
                <a:cs typeface="Arial"/>
              </a:rPr>
              <a:t>One</a:t>
            </a:r>
            <a:r>
              <a:rPr sz="1000" b="1" spc="4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Solution:</a:t>
            </a:r>
            <a:r>
              <a:rPr sz="1000" b="1" spc="105" dirty="0">
                <a:latin typeface="Arial"/>
                <a:cs typeface="Arial"/>
              </a:rPr>
              <a:t> </a:t>
            </a:r>
            <a:r>
              <a:rPr sz="1000" spc="-25" dirty="0">
                <a:latin typeface="Tahoma"/>
                <a:cs typeface="Tahoma"/>
              </a:rPr>
              <a:t>Perform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object </a:t>
            </a:r>
            <a:r>
              <a:rPr sz="1000" spc="-30" dirty="0">
                <a:latin typeface="Tahoma"/>
                <a:cs typeface="Tahoma"/>
              </a:rPr>
              <a:t>detection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and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assign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IDs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each </a:t>
            </a:r>
            <a:r>
              <a:rPr sz="1000" spc="-25" dirty="0">
                <a:latin typeface="Tahoma"/>
                <a:cs typeface="Tahoma"/>
              </a:rPr>
              <a:t>object</a:t>
            </a:r>
            <a:r>
              <a:rPr sz="1000" spc="-5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store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its</a:t>
            </a:r>
            <a:r>
              <a:rPr sz="1000" spc="-35" dirty="0">
                <a:latin typeface="Tahoma"/>
                <a:cs typeface="Tahoma"/>
              </a:rPr>
              <a:t> feature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vector.</a:t>
            </a:r>
            <a:r>
              <a:rPr sz="1000" spc="5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Then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track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the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objects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based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on </a:t>
            </a:r>
            <a:r>
              <a:rPr sz="1000" dirty="0">
                <a:latin typeface="Tahoma"/>
                <a:cs typeface="Tahoma"/>
              </a:rPr>
              <a:t>its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ID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35" dirty="0">
                <a:latin typeface="Tahoma"/>
                <a:cs typeface="Tahoma"/>
              </a:rPr>
              <a:t> feature </a:t>
            </a:r>
            <a:r>
              <a:rPr sz="1000" spc="-10" dirty="0">
                <a:latin typeface="Tahoma"/>
                <a:cs typeface="Tahoma"/>
              </a:rPr>
              <a:t>vector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12198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Object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Tracking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248" y="443799"/>
            <a:ext cx="3012358" cy="232491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7294" y="2836984"/>
            <a:ext cx="3366770" cy="481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9435">
              <a:lnSpc>
                <a:spcPct val="100000"/>
              </a:lnSpc>
              <a:spcBef>
                <a:spcPts val="95"/>
              </a:spcBef>
            </a:pPr>
            <a:r>
              <a:rPr sz="900" spc="-10" dirty="0">
                <a:solidFill>
                  <a:srgbClr val="3333B2"/>
                </a:solidFill>
                <a:latin typeface="Arial"/>
                <a:cs typeface="Arial"/>
              </a:rPr>
              <a:t>Figure</a:t>
            </a:r>
            <a:r>
              <a:rPr sz="900" spc="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3333B2"/>
                </a:solidFill>
                <a:latin typeface="Arial"/>
                <a:cs typeface="Arial"/>
              </a:rPr>
              <a:t>2:</a:t>
            </a:r>
            <a:r>
              <a:rPr sz="900" spc="1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Comparison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of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3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approaches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for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object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tracking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25" dirty="0">
                <a:solidFill>
                  <a:srgbClr val="EC008C"/>
                </a:solidFill>
                <a:latin typeface="Tahoma"/>
                <a:cs typeface="Tahoma"/>
                <a:hlinkClick r:id="rId3"/>
              </a:rPr>
              <a:t>Danelljan</a:t>
            </a:r>
            <a:r>
              <a:rPr sz="1000" spc="-30" dirty="0">
                <a:solidFill>
                  <a:srgbClr val="EC008C"/>
                </a:solidFill>
                <a:latin typeface="Tahoma"/>
                <a:cs typeface="Tahoma"/>
                <a:hlinkClick r:id="rId3"/>
              </a:rPr>
              <a:t> </a:t>
            </a:r>
            <a:r>
              <a:rPr sz="1000" dirty="0">
                <a:solidFill>
                  <a:srgbClr val="EC008C"/>
                </a:solidFill>
                <a:latin typeface="Tahoma"/>
                <a:cs typeface="Tahoma"/>
                <a:hlinkClick r:id="rId3"/>
              </a:rPr>
              <a:t>et</a:t>
            </a:r>
            <a:r>
              <a:rPr sz="1000" spc="-25" dirty="0">
                <a:solidFill>
                  <a:srgbClr val="EC008C"/>
                </a:solidFill>
                <a:latin typeface="Tahoma"/>
                <a:cs typeface="Tahoma"/>
                <a:hlinkClick r:id="rId3"/>
              </a:rPr>
              <a:t> al.</a:t>
            </a:r>
            <a:endParaRPr sz="1000">
              <a:latin typeface="Tahoma"/>
              <a:cs typeface="Taho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4BC6A97-40B5-192F-E9BA-1E0C4AED4306}"/>
                  </a:ext>
                </a:extLst>
              </p14:cNvPr>
              <p14:cNvContentPartPr/>
              <p14:nvPr/>
            </p14:nvContentPartPr>
            <p14:xfrm>
              <a:off x="1033560" y="602280"/>
              <a:ext cx="2003760" cy="340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4BC6A97-40B5-192F-E9BA-1E0C4AED43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4200" y="592920"/>
                <a:ext cx="2022480" cy="359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08195" cy="378460"/>
            <a:chOff x="0" y="0"/>
            <a:chExt cx="4608195" cy="37846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608195" cy="378460"/>
            </a:xfrm>
            <a:custGeom>
              <a:avLst/>
              <a:gdLst/>
              <a:ahLst/>
              <a:cxnLst/>
              <a:rect l="l" t="t" r="r" b="b"/>
              <a:pathLst>
                <a:path w="4608195" h="378460">
                  <a:moveTo>
                    <a:pt x="4608004" y="0"/>
                  </a:moveTo>
                  <a:lnTo>
                    <a:pt x="0" y="0"/>
                  </a:lnTo>
                  <a:lnTo>
                    <a:pt x="0" y="378409"/>
                  </a:lnTo>
                  <a:lnTo>
                    <a:pt x="4608004" y="378409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6438" y="12659"/>
              <a:ext cx="641565" cy="3657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References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spc="-30" dirty="0"/>
              <a:t>These slides</a:t>
            </a:r>
            <a:r>
              <a:rPr spc="-25" dirty="0"/>
              <a:t> </a:t>
            </a:r>
            <a:r>
              <a:rPr spc="-50" dirty="0"/>
              <a:t>have</a:t>
            </a:r>
            <a:r>
              <a:rPr spc="-25" dirty="0"/>
              <a:t> </a:t>
            </a:r>
            <a:r>
              <a:rPr spc="-55" dirty="0"/>
              <a:t>been</a:t>
            </a:r>
            <a:r>
              <a:rPr spc="-25" dirty="0"/>
              <a:t> </a:t>
            </a:r>
            <a:r>
              <a:rPr spc="-35" dirty="0"/>
              <a:t>adapted</a:t>
            </a:r>
            <a:r>
              <a:rPr spc="-25" dirty="0"/>
              <a:t> </a:t>
            </a:r>
            <a:r>
              <a:rPr spc="-20" dirty="0"/>
              <a:t>from</a:t>
            </a:r>
          </a:p>
          <a:p>
            <a:pPr marL="290830" marR="291465" indent="-161925">
              <a:lnSpc>
                <a:spcPct val="100000"/>
              </a:lnSpc>
              <a:spcBef>
                <a:spcPts val="59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8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/>
              <a:t>Fei-</a:t>
            </a:r>
            <a:r>
              <a:rPr sz="1000" spc="-20" dirty="0"/>
              <a:t>Fei</a:t>
            </a:r>
            <a:r>
              <a:rPr sz="1000" spc="-10" dirty="0"/>
              <a:t> </a:t>
            </a:r>
            <a:r>
              <a:rPr sz="1000" dirty="0"/>
              <a:t>Li,</a:t>
            </a:r>
            <a:r>
              <a:rPr sz="1000" spc="-15" dirty="0"/>
              <a:t> </a:t>
            </a:r>
            <a:r>
              <a:rPr sz="1000" spc="-25" dirty="0"/>
              <a:t>Yunzhu</a:t>
            </a:r>
            <a:r>
              <a:rPr sz="1000" spc="-10" dirty="0"/>
              <a:t> </a:t>
            </a:r>
            <a:r>
              <a:rPr sz="1000" dirty="0"/>
              <a:t>Li</a:t>
            </a:r>
            <a:r>
              <a:rPr sz="1000" spc="-10" dirty="0"/>
              <a:t> </a:t>
            </a:r>
            <a:r>
              <a:rPr sz="1000" spc="70" dirty="0"/>
              <a:t>&amp;</a:t>
            </a:r>
            <a:r>
              <a:rPr sz="1000" spc="-15" dirty="0"/>
              <a:t> </a:t>
            </a:r>
            <a:r>
              <a:rPr sz="1000" spc="-30" dirty="0"/>
              <a:t>Ruohan</a:t>
            </a:r>
            <a:r>
              <a:rPr sz="1000" spc="-10" dirty="0"/>
              <a:t> Gao, </a:t>
            </a:r>
            <a:r>
              <a:rPr sz="1000" spc="-25" dirty="0"/>
              <a:t>Stanford</a:t>
            </a:r>
            <a:r>
              <a:rPr sz="1000" spc="-15" dirty="0"/>
              <a:t> </a:t>
            </a:r>
            <a:r>
              <a:rPr sz="1000" spc="-25" dirty="0"/>
              <a:t>CS231n:</a:t>
            </a:r>
            <a:r>
              <a:rPr sz="1000" spc="90" dirty="0"/>
              <a:t> </a:t>
            </a:r>
            <a:r>
              <a:rPr sz="1000" spc="-20" dirty="0">
                <a:solidFill>
                  <a:srgbClr val="EC008C"/>
                </a:solidFill>
                <a:hlinkClick r:id="rId3"/>
              </a:rPr>
              <a:t>Deep</a:t>
            </a:r>
            <a:r>
              <a:rPr sz="1000" spc="-20" dirty="0">
                <a:solidFill>
                  <a:srgbClr val="EC008C"/>
                </a:solidFill>
              </a:rPr>
              <a:t> </a:t>
            </a:r>
            <a:r>
              <a:rPr sz="1000" spc="-35" dirty="0">
                <a:solidFill>
                  <a:srgbClr val="EC008C"/>
                </a:solidFill>
                <a:hlinkClick r:id="rId3"/>
              </a:rPr>
              <a:t>Learning</a:t>
            </a:r>
            <a:r>
              <a:rPr sz="1000" spc="-25" dirty="0">
                <a:solidFill>
                  <a:srgbClr val="EC008C"/>
                </a:solidFill>
                <a:hlinkClick r:id="rId3"/>
              </a:rPr>
              <a:t> </a:t>
            </a:r>
            <a:r>
              <a:rPr sz="1000" spc="-10" dirty="0">
                <a:solidFill>
                  <a:srgbClr val="EC008C"/>
                </a:solidFill>
                <a:hlinkClick r:id="rId3"/>
              </a:rPr>
              <a:t>for</a:t>
            </a:r>
            <a:r>
              <a:rPr sz="1000" spc="-20" dirty="0">
                <a:solidFill>
                  <a:srgbClr val="EC008C"/>
                </a:solidFill>
                <a:hlinkClick r:id="rId3"/>
              </a:rPr>
              <a:t> </a:t>
            </a:r>
            <a:r>
              <a:rPr sz="1000" spc="-30" dirty="0">
                <a:solidFill>
                  <a:srgbClr val="EC008C"/>
                </a:solidFill>
                <a:hlinkClick r:id="rId3"/>
              </a:rPr>
              <a:t>Computer</a:t>
            </a:r>
            <a:r>
              <a:rPr sz="1000" spc="-20" dirty="0">
                <a:solidFill>
                  <a:srgbClr val="EC008C"/>
                </a:solidFill>
                <a:hlinkClick r:id="rId3"/>
              </a:rPr>
              <a:t> </a:t>
            </a:r>
            <a:r>
              <a:rPr sz="1000" spc="-10" dirty="0">
                <a:solidFill>
                  <a:srgbClr val="EC008C"/>
                </a:solidFill>
                <a:hlinkClick r:id="rId3"/>
              </a:rPr>
              <a:t>Vision</a:t>
            </a:r>
            <a:endParaRPr sz="1000">
              <a:latin typeface="Lucida Sans Unicode"/>
              <a:cs typeface="Lucida Sans Unicode"/>
            </a:endParaRPr>
          </a:p>
          <a:p>
            <a:pPr marL="290830" marR="201930" indent="-161925">
              <a:lnSpc>
                <a:spcPct val="100000"/>
              </a:lnSpc>
              <a:spcBef>
                <a:spcPts val="59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65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20" dirty="0"/>
              <a:t>Assaf</a:t>
            </a:r>
            <a:r>
              <a:rPr sz="1000" spc="-30" dirty="0"/>
              <a:t> Shocher,</a:t>
            </a:r>
            <a:r>
              <a:rPr sz="1000" spc="-20" dirty="0"/>
              <a:t> </a:t>
            </a:r>
            <a:r>
              <a:rPr sz="1000" dirty="0"/>
              <a:t>Shai</a:t>
            </a:r>
            <a:r>
              <a:rPr sz="1000" spc="-25" dirty="0"/>
              <a:t> </a:t>
            </a:r>
            <a:r>
              <a:rPr sz="1000" spc="-20" dirty="0"/>
              <a:t>Bagon,</a:t>
            </a:r>
            <a:r>
              <a:rPr sz="1000" spc="-25" dirty="0"/>
              <a:t> </a:t>
            </a:r>
            <a:r>
              <a:rPr sz="1000" dirty="0"/>
              <a:t>Meirav</a:t>
            </a:r>
            <a:r>
              <a:rPr sz="1000" spc="-25" dirty="0"/>
              <a:t> </a:t>
            </a:r>
            <a:r>
              <a:rPr sz="1000" spc="-20" dirty="0"/>
              <a:t>Galun</a:t>
            </a:r>
            <a:r>
              <a:rPr sz="1000" spc="-25" dirty="0"/>
              <a:t> </a:t>
            </a:r>
            <a:r>
              <a:rPr sz="1000" spc="70" dirty="0"/>
              <a:t>&amp;</a:t>
            </a:r>
            <a:r>
              <a:rPr sz="1000" spc="-25" dirty="0"/>
              <a:t> </a:t>
            </a:r>
            <a:r>
              <a:rPr sz="1000" dirty="0"/>
              <a:t>Tali</a:t>
            </a:r>
            <a:r>
              <a:rPr sz="1000" spc="-20" dirty="0"/>
              <a:t> </a:t>
            </a:r>
            <a:r>
              <a:rPr sz="1000" spc="-25" dirty="0"/>
              <a:t>Dekel, </a:t>
            </a:r>
            <a:r>
              <a:rPr sz="1000" spc="-20" dirty="0"/>
              <a:t>WAIC </a:t>
            </a:r>
            <a:r>
              <a:rPr sz="1000" dirty="0"/>
              <a:t>DL4CV</a:t>
            </a:r>
            <a:r>
              <a:rPr sz="1000" spc="-10" dirty="0"/>
              <a:t> </a:t>
            </a:r>
            <a:r>
              <a:rPr sz="1000" spc="-25" dirty="0">
                <a:solidFill>
                  <a:srgbClr val="EC008C"/>
                </a:solidFill>
                <a:hlinkClick r:id="rId4"/>
              </a:rPr>
              <a:t>Deep</a:t>
            </a:r>
            <a:r>
              <a:rPr sz="1000" spc="-10" dirty="0">
                <a:solidFill>
                  <a:srgbClr val="EC008C"/>
                </a:solidFill>
                <a:hlinkClick r:id="rId4"/>
              </a:rPr>
              <a:t> </a:t>
            </a:r>
            <a:r>
              <a:rPr sz="1000" spc="-35" dirty="0">
                <a:solidFill>
                  <a:srgbClr val="EC008C"/>
                </a:solidFill>
                <a:hlinkClick r:id="rId4"/>
              </a:rPr>
              <a:t>Learning</a:t>
            </a:r>
            <a:r>
              <a:rPr sz="1000" spc="-15" dirty="0">
                <a:solidFill>
                  <a:srgbClr val="EC008C"/>
                </a:solidFill>
                <a:hlinkClick r:id="rId4"/>
              </a:rPr>
              <a:t> </a:t>
            </a:r>
            <a:r>
              <a:rPr sz="1000" spc="-10" dirty="0">
                <a:solidFill>
                  <a:srgbClr val="EC008C"/>
                </a:solidFill>
                <a:hlinkClick r:id="rId4"/>
              </a:rPr>
              <a:t>for </a:t>
            </a:r>
            <a:r>
              <a:rPr sz="1000" spc="-30" dirty="0">
                <a:solidFill>
                  <a:srgbClr val="EC008C"/>
                </a:solidFill>
                <a:hlinkClick r:id="rId4"/>
              </a:rPr>
              <a:t>Computer</a:t>
            </a:r>
            <a:r>
              <a:rPr sz="1000" spc="-5" dirty="0">
                <a:solidFill>
                  <a:srgbClr val="EC008C"/>
                </a:solidFill>
                <a:hlinkClick r:id="rId4"/>
              </a:rPr>
              <a:t> </a:t>
            </a:r>
            <a:r>
              <a:rPr sz="1000" dirty="0">
                <a:solidFill>
                  <a:srgbClr val="EC008C"/>
                </a:solidFill>
                <a:hlinkClick r:id="rId4"/>
              </a:rPr>
              <a:t>Vision:</a:t>
            </a:r>
            <a:r>
              <a:rPr sz="1000" spc="90" dirty="0">
                <a:solidFill>
                  <a:srgbClr val="EC008C"/>
                </a:solidFill>
                <a:hlinkClick r:id="rId4"/>
              </a:rPr>
              <a:t> </a:t>
            </a:r>
            <a:r>
              <a:rPr sz="1000" spc="-40" dirty="0">
                <a:solidFill>
                  <a:srgbClr val="EC008C"/>
                </a:solidFill>
                <a:hlinkClick r:id="rId4"/>
              </a:rPr>
              <a:t>Fundamentals</a:t>
            </a:r>
            <a:r>
              <a:rPr sz="1000" spc="-15" dirty="0">
                <a:solidFill>
                  <a:srgbClr val="EC008C"/>
                </a:solidFill>
                <a:hlinkClick r:id="rId4"/>
              </a:rPr>
              <a:t> </a:t>
            </a:r>
            <a:r>
              <a:rPr sz="1000" spc="-25" dirty="0">
                <a:solidFill>
                  <a:srgbClr val="EC008C"/>
                </a:solidFill>
                <a:hlinkClick r:id="rId4"/>
              </a:rPr>
              <a:t>and</a:t>
            </a:r>
            <a:r>
              <a:rPr sz="1000" spc="-25" dirty="0">
                <a:solidFill>
                  <a:srgbClr val="EC008C"/>
                </a:solidFill>
              </a:rPr>
              <a:t> </a:t>
            </a:r>
            <a:r>
              <a:rPr sz="1000" spc="-10" dirty="0">
                <a:solidFill>
                  <a:srgbClr val="EC008C"/>
                </a:solidFill>
                <a:hlinkClick r:id="rId4"/>
              </a:rPr>
              <a:t>Applications</a:t>
            </a:r>
            <a:endParaRPr sz="1000">
              <a:latin typeface="Lucida Sans Unicode"/>
              <a:cs typeface="Lucida Sans Unicode"/>
            </a:endParaRPr>
          </a:p>
          <a:p>
            <a:pPr marL="290830" marR="30480" indent="-161925">
              <a:lnSpc>
                <a:spcPct val="100000"/>
              </a:lnSpc>
              <a:spcBef>
                <a:spcPts val="58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24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dirty="0"/>
              <a:t>Justin</a:t>
            </a:r>
            <a:r>
              <a:rPr sz="1000" spc="10" dirty="0"/>
              <a:t> </a:t>
            </a:r>
            <a:r>
              <a:rPr sz="1000" spc="-30" dirty="0"/>
              <a:t>Johnson,</a:t>
            </a:r>
            <a:r>
              <a:rPr sz="1000" spc="10" dirty="0"/>
              <a:t> </a:t>
            </a:r>
            <a:r>
              <a:rPr sz="1000" dirty="0"/>
              <a:t>UMich</a:t>
            </a:r>
            <a:r>
              <a:rPr sz="1000" spc="15" dirty="0"/>
              <a:t> </a:t>
            </a:r>
            <a:r>
              <a:rPr sz="1000" dirty="0"/>
              <a:t>EECS</a:t>
            </a:r>
            <a:r>
              <a:rPr sz="1000" spc="5" dirty="0"/>
              <a:t> </a:t>
            </a:r>
            <a:r>
              <a:rPr sz="1000" spc="-40" dirty="0"/>
              <a:t>498.008/598.008:</a:t>
            </a:r>
            <a:r>
              <a:rPr sz="1000" spc="120" dirty="0"/>
              <a:t> </a:t>
            </a:r>
            <a:r>
              <a:rPr sz="1000" spc="-25" dirty="0">
                <a:solidFill>
                  <a:srgbClr val="EC008C"/>
                </a:solidFill>
                <a:hlinkClick r:id="rId5"/>
              </a:rPr>
              <a:t>Deep</a:t>
            </a:r>
            <a:r>
              <a:rPr sz="1000" spc="10" dirty="0">
                <a:solidFill>
                  <a:srgbClr val="EC008C"/>
                </a:solidFill>
                <a:hlinkClick r:id="rId5"/>
              </a:rPr>
              <a:t> </a:t>
            </a:r>
            <a:r>
              <a:rPr sz="1000" spc="-35" dirty="0">
                <a:solidFill>
                  <a:srgbClr val="EC008C"/>
                </a:solidFill>
                <a:hlinkClick r:id="rId5"/>
              </a:rPr>
              <a:t>Learning</a:t>
            </a:r>
            <a:r>
              <a:rPr sz="1000" spc="10" dirty="0">
                <a:solidFill>
                  <a:srgbClr val="EC008C"/>
                </a:solidFill>
                <a:hlinkClick r:id="rId5"/>
              </a:rPr>
              <a:t> </a:t>
            </a:r>
            <a:r>
              <a:rPr sz="1000" spc="-25" dirty="0">
                <a:solidFill>
                  <a:srgbClr val="EC008C"/>
                </a:solidFill>
                <a:hlinkClick r:id="rId5"/>
              </a:rPr>
              <a:t>for</a:t>
            </a:r>
            <a:r>
              <a:rPr sz="1000" spc="-25" dirty="0">
                <a:solidFill>
                  <a:srgbClr val="EC008C"/>
                </a:solidFill>
              </a:rPr>
              <a:t> </a:t>
            </a:r>
            <a:r>
              <a:rPr sz="1000" spc="-30" dirty="0">
                <a:solidFill>
                  <a:srgbClr val="EC008C"/>
                </a:solidFill>
                <a:hlinkClick r:id="rId5"/>
              </a:rPr>
              <a:t>Computer</a:t>
            </a:r>
            <a:r>
              <a:rPr sz="1000" dirty="0">
                <a:solidFill>
                  <a:srgbClr val="EC008C"/>
                </a:solidFill>
                <a:hlinkClick r:id="rId5"/>
              </a:rPr>
              <a:t> </a:t>
            </a:r>
            <a:r>
              <a:rPr sz="1000" spc="-10" dirty="0">
                <a:solidFill>
                  <a:srgbClr val="EC008C"/>
                </a:solidFill>
                <a:hlinkClick r:id="rId5"/>
              </a:rPr>
              <a:t>Vision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9215"/>
            <a:ext cx="17430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Computer</a:t>
            </a:r>
            <a:r>
              <a:rPr spc="-60" dirty="0"/>
              <a:t> </a:t>
            </a:r>
            <a:r>
              <a:rPr dirty="0"/>
              <a:t>Vision</a:t>
            </a:r>
            <a:r>
              <a:rPr spc="-55" dirty="0"/>
              <a:t> </a:t>
            </a:r>
            <a:r>
              <a:rPr spc="-30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3281" y="803864"/>
            <a:ext cx="1875155" cy="481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390" marR="30480" indent="-161925">
              <a:lnSpc>
                <a:spcPct val="1000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5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dirty="0">
                <a:latin typeface="Arial"/>
                <a:cs typeface="Arial"/>
              </a:rPr>
              <a:t>Object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Detection:</a:t>
            </a:r>
            <a:r>
              <a:rPr sz="1000" b="1" spc="95" dirty="0">
                <a:latin typeface="Arial"/>
                <a:cs typeface="Arial"/>
              </a:rPr>
              <a:t> </a:t>
            </a:r>
            <a:r>
              <a:rPr sz="1000" spc="-10" dirty="0">
                <a:latin typeface="Tahoma"/>
                <a:cs typeface="Tahoma"/>
              </a:rPr>
              <a:t>Detects </a:t>
            </a:r>
            <a:r>
              <a:rPr sz="1000" spc="-25" dirty="0">
                <a:latin typeface="Tahoma"/>
                <a:cs typeface="Tahoma"/>
              </a:rPr>
              <a:t>individual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object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instances,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but </a:t>
            </a:r>
            <a:r>
              <a:rPr sz="1000" spc="-20" dirty="0">
                <a:latin typeface="Tahoma"/>
                <a:cs typeface="Tahoma"/>
              </a:rPr>
              <a:t>only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gives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box(Only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things!)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975" y="1426568"/>
            <a:ext cx="1917712" cy="12857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77274" y="664939"/>
            <a:ext cx="1835785" cy="63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390" marR="30480" indent="-161925">
              <a:lnSpc>
                <a:spcPct val="1000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79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spc="-20" dirty="0">
                <a:latin typeface="Arial"/>
                <a:cs typeface="Arial"/>
              </a:rPr>
              <a:t>Semantic</a:t>
            </a:r>
            <a:r>
              <a:rPr sz="1000" b="1" spc="4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Segmentation: </a:t>
            </a:r>
            <a:r>
              <a:rPr sz="1000" spc="-25" dirty="0">
                <a:latin typeface="Tahoma"/>
                <a:cs typeface="Tahoma"/>
              </a:rPr>
              <a:t>Gives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per-</a:t>
            </a:r>
            <a:r>
              <a:rPr sz="1000" spc="-25" dirty="0">
                <a:latin typeface="Tahoma"/>
                <a:cs typeface="Tahoma"/>
              </a:rPr>
              <a:t>pixel labels, but </a:t>
            </a:r>
            <a:r>
              <a:rPr sz="1000" spc="-60" dirty="0">
                <a:latin typeface="Tahoma"/>
                <a:cs typeface="Tahoma"/>
              </a:rPr>
              <a:t>merges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instances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(Both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things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5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stuff)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6404" y="1438565"/>
            <a:ext cx="1924761" cy="140748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17830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Semantic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Segmentation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193920"/>
            <a:ext cx="3849813" cy="119101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17830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Semantic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Segmentation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257" y="657353"/>
            <a:ext cx="2864104" cy="163253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17830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Semantic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Segmentation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257" y="657353"/>
            <a:ext cx="2864104" cy="163253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3283" y="2642610"/>
            <a:ext cx="2226310" cy="48133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21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45" dirty="0">
                <a:latin typeface="Tahoma"/>
                <a:cs typeface="Tahoma"/>
              </a:rPr>
              <a:t>Impossible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classify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without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context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59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2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Tahoma"/>
                <a:cs typeface="Tahoma"/>
              </a:rPr>
              <a:t>How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do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we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include </a:t>
            </a:r>
            <a:r>
              <a:rPr sz="1000" spc="-10" dirty="0">
                <a:latin typeface="Tahoma"/>
                <a:cs typeface="Tahoma"/>
              </a:rPr>
              <a:t>context?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34315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Semantic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Segmentation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Idea:</a:t>
            </a:r>
            <a:r>
              <a:rPr sz="14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Sliding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Window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618" y="1059803"/>
            <a:ext cx="3681096" cy="164413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4197</TotalTime>
  <Words>750</Words>
  <Application>Microsoft Macintosh PowerPoint</Application>
  <PresentationFormat>Custom</PresentationFormat>
  <Paragraphs>98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Lucida Sans Unicode</vt:lpstr>
      <vt:lpstr>Tahoma</vt:lpstr>
      <vt:lpstr>Office Theme</vt:lpstr>
      <vt:lpstr>Computer Vision</vt:lpstr>
      <vt:lpstr>Image Classification</vt:lpstr>
      <vt:lpstr>PowerPoint Presentation</vt:lpstr>
      <vt:lpstr>Things and Stuff</vt:lpstr>
      <vt:lpstr>Computer Vision 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Segmentation</vt:lpstr>
      <vt:lpstr>Instance Segmentation</vt:lpstr>
      <vt:lpstr>Instance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Beyond Instance Segmentation: Panoptic Segmentation</vt:lpstr>
      <vt:lpstr>Beyond Instance Segmentation: Panoptic Segmentation</vt:lpstr>
      <vt:lpstr>Beyond Instance Segmentation: Human Keypoints</vt:lpstr>
      <vt:lpstr>PowerPoint Presentation</vt:lpstr>
      <vt:lpstr>PowerPoint Presentation</vt:lpstr>
      <vt:lpstr>PowerPoint Presentation</vt:lpstr>
      <vt:lpstr>PowerPoint Presentation</vt:lpstr>
      <vt:lpstr>Captioning: Predict a caption per region!</vt:lpstr>
      <vt:lpstr>PowerPoint Presentation</vt:lpstr>
      <vt:lpstr>PowerPoint Presentation</vt:lpstr>
      <vt:lpstr>Object Tracking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cp:lastModifiedBy>Salman Khan</cp:lastModifiedBy>
  <cp:revision>23</cp:revision>
  <dcterms:created xsi:type="dcterms:W3CDTF">2023-12-24T19:00:52Z</dcterms:created>
  <dcterms:modified xsi:type="dcterms:W3CDTF">2024-01-21T11:39:56Z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2023-11-19T00:00:00Z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2023-12-24T00:00:00Z</vt:filetime>
  </property>
  <property fmtid="{D5CDD505-2E9C-101B-9397-08002B2CF9AE}" pid="5" name="PTEX.Fullbanner">
    <vt:lpwstr>This is pdfTeX, Version 3.141592653-2.6-1.40.25 (TeX Live 2023) kpathsea version 6.3.5</vt:lpwstr>
  </property>
  <property fmtid="{D5CDD505-2E9C-101B-9397-08002B2CF9AE}" pid="6" name="Producer">
    <vt:lpwstr>pdfTeX-1.40.25</vt:lpwstr>
  </property>
</Properties>
</file>